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314" r:id="rId2"/>
    <p:sldId id="276" r:id="rId3"/>
    <p:sldId id="303" r:id="rId4"/>
    <p:sldId id="307" r:id="rId5"/>
    <p:sldId id="308" r:id="rId6"/>
    <p:sldId id="309" r:id="rId7"/>
    <p:sldId id="310" r:id="rId8"/>
    <p:sldId id="315" r:id="rId9"/>
    <p:sldId id="312" r:id="rId10"/>
    <p:sldId id="316" r:id="rId11"/>
    <p:sldId id="317" r:id="rId12"/>
    <p:sldId id="318" r:id="rId13"/>
    <p:sldId id="302" r:id="rId14"/>
    <p:sldId id="277" r:id="rId15"/>
    <p:sldId id="278" r:id="rId16"/>
    <p:sldId id="294" r:id="rId17"/>
    <p:sldId id="279" r:id="rId18"/>
    <p:sldId id="295" r:id="rId19"/>
    <p:sldId id="280" r:id="rId20"/>
    <p:sldId id="296" r:id="rId21"/>
    <p:sldId id="281" r:id="rId22"/>
    <p:sldId id="297" r:id="rId23"/>
    <p:sldId id="282" r:id="rId24"/>
    <p:sldId id="283" r:id="rId25"/>
    <p:sldId id="284" r:id="rId26"/>
    <p:sldId id="300" r:id="rId27"/>
    <p:sldId id="285" r:id="rId28"/>
    <p:sldId id="286" r:id="rId29"/>
    <p:sldId id="288" r:id="rId30"/>
    <p:sldId id="287" r:id="rId31"/>
    <p:sldId id="289" r:id="rId32"/>
    <p:sldId id="298" r:id="rId33"/>
    <p:sldId id="290" r:id="rId34"/>
    <p:sldId id="291" r:id="rId35"/>
    <p:sldId id="299" r:id="rId36"/>
    <p:sldId id="292" r:id="rId37"/>
    <p:sldId id="293" r:id="rId38"/>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99FF"/>
    <a:srgbClr val="FF5050"/>
    <a:srgbClr val="FF9966"/>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584" y="2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AFEFC359-E399-4416-AE77-88DB351F8506}" type="datetimeFigureOut">
              <a:rPr lang="en-GB" smtClean="0"/>
              <a:t>05/08/2020</a:t>
            </a:fld>
            <a:endParaRPr lang="en-GB"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709613" y="4860925"/>
            <a:ext cx="5680075" cy="4605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45E1B778-220C-45C2-B63B-F8FD61BA481A}" type="slidenum">
              <a:rPr lang="en-GB" smtClean="0"/>
              <a:t>‹#›</a:t>
            </a:fld>
            <a:endParaRPr lang="en-GB" dirty="0"/>
          </a:p>
        </p:txBody>
      </p:sp>
    </p:spTree>
    <p:extLst>
      <p:ext uri="{BB962C8B-B14F-4D97-AF65-F5344CB8AC3E}">
        <p14:creationId xmlns:p14="http://schemas.microsoft.com/office/powerpoint/2010/main" val="3697292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E1B778-220C-45C2-B63B-F8FD61BA481A}" type="slidenum">
              <a:rPr lang="en-GB" smtClean="0"/>
              <a:t>2</a:t>
            </a:fld>
            <a:endParaRPr lang="en-GB" dirty="0"/>
          </a:p>
        </p:txBody>
      </p:sp>
    </p:spTree>
    <p:extLst>
      <p:ext uri="{BB962C8B-B14F-4D97-AF65-F5344CB8AC3E}">
        <p14:creationId xmlns:p14="http://schemas.microsoft.com/office/powerpoint/2010/main" val="1195402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E1B778-220C-45C2-B63B-F8FD61BA481A}" type="slidenum">
              <a:rPr lang="en-GB" smtClean="0"/>
              <a:t>4</a:t>
            </a:fld>
            <a:endParaRPr lang="en-GB" dirty="0"/>
          </a:p>
        </p:txBody>
      </p:sp>
    </p:spTree>
    <p:extLst>
      <p:ext uri="{BB962C8B-B14F-4D97-AF65-F5344CB8AC3E}">
        <p14:creationId xmlns:p14="http://schemas.microsoft.com/office/powerpoint/2010/main" val="4289342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E1B778-220C-45C2-B63B-F8FD61BA481A}" type="slidenum">
              <a:rPr lang="en-GB" smtClean="0"/>
              <a:t>8</a:t>
            </a:fld>
            <a:endParaRPr lang="en-GB" dirty="0"/>
          </a:p>
        </p:txBody>
      </p:sp>
    </p:spTree>
    <p:extLst>
      <p:ext uri="{BB962C8B-B14F-4D97-AF65-F5344CB8AC3E}">
        <p14:creationId xmlns:p14="http://schemas.microsoft.com/office/powerpoint/2010/main" val="11954023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E1B778-220C-45C2-B63B-F8FD61BA481A}" type="slidenum">
              <a:rPr lang="en-GB" smtClean="0"/>
              <a:t>14</a:t>
            </a:fld>
            <a:endParaRPr lang="en-GB" dirty="0"/>
          </a:p>
        </p:txBody>
      </p:sp>
    </p:spTree>
    <p:extLst>
      <p:ext uri="{BB962C8B-B14F-4D97-AF65-F5344CB8AC3E}">
        <p14:creationId xmlns:p14="http://schemas.microsoft.com/office/powerpoint/2010/main" val="315421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575217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2325201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3446528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1301073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3226422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2763428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2685439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3185503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1149287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3437482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34B017-01C0-412F-9861-C4C00ACEF0CF}" type="datetimeFigureOut">
              <a:rPr lang="en-GB" smtClean="0"/>
              <a:t>05/08/2020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337ABCC-4F95-4286-82E4-4D2F0FFA9C22}" type="slidenum">
              <a:rPr lang="en-GB" smtClean="0"/>
              <a:t>‹#›</a:t>
            </a:fld>
            <a:endParaRPr lang="en-GB" dirty="0"/>
          </a:p>
        </p:txBody>
      </p:sp>
    </p:spTree>
    <p:extLst>
      <p:ext uri="{BB962C8B-B14F-4D97-AF65-F5344CB8AC3E}">
        <p14:creationId xmlns:p14="http://schemas.microsoft.com/office/powerpoint/2010/main" val="80256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4B017-01C0-412F-9861-C4C00ACEF0CF}" type="datetimeFigureOut">
              <a:rPr lang="en-GB" smtClean="0"/>
              <a:t>05/08/2020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37ABCC-4F95-4286-82E4-4D2F0FFA9C22}" type="slidenum">
              <a:rPr lang="en-GB" smtClean="0"/>
              <a:t>‹#›</a:t>
            </a:fld>
            <a:endParaRPr lang="en-GB" dirty="0"/>
          </a:p>
        </p:txBody>
      </p:sp>
    </p:spTree>
    <p:extLst>
      <p:ext uri="{BB962C8B-B14F-4D97-AF65-F5344CB8AC3E}">
        <p14:creationId xmlns:p14="http://schemas.microsoft.com/office/powerpoint/2010/main" val="3952908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Letter Wheel</a:t>
            </a:r>
          </a:p>
        </p:txBody>
      </p:sp>
      <p:sp>
        <p:nvSpPr>
          <p:cNvPr id="3" name="Subtitle 2"/>
          <p:cNvSpPr>
            <a:spLocks noGrp="1"/>
          </p:cNvSpPr>
          <p:nvPr>
            <p:ph type="subTitle" idx="1"/>
          </p:nvPr>
        </p:nvSpPr>
        <p:spPr/>
        <p:txBody>
          <a:bodyPr/>
          <a:lstStyle/>
          <a:p>
            <a:r>
              <a:rPr lang="en-GB" dirty="0"/>
              <a:t>Based on Cognitive Therapy weekly puzzle in Saturday Telegraph</a:t>
            </a:r>
          </a:p>
        </p:txBody>
      </p:sp>
    </p:spTree>
    <p:extLst>
      <p:ext uri="{BB962C8B-B14F-4D97-AF65-F5344CB8AC3E}">
        <p14:creationId xmlns:p14="http://schemas.microsoft.com/office/powerpoint/2010/main" val="2611446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1" y="42622"/>
            <a:ext cx="5166442" cy="1143000"/>
          </a:xfrm>
        </p:spPr>
        <p:txBody>
          <a:bodyPr/>
          <a:lstStyle/>
          <a:p>
            <a:r>
              <a:rPr lang="en-GB" dirty="0"/>
              <a:t>Note to Teacher -1</a:t>
            </a:r>
          </a:p>
        </p:txBody>
      </p:sp>
      <p:grpSp>
        <p:nvGrpSpPr>
          <p:cNvPr id="5" name="Group 4"/>
          <p:cNvGrpSpPr/>
          <p:nvPr/>
        </p:nvGrpSpPr>
        <p:grpSpPr>
          <a:xfrm>
            <a:off x="4988737" y="690038"/>
            <a:ext cx="4038600" cy="4038600"/>
            <a:chOff x="2552700" y="1409700"/>
            <a:chExt cx="4038600" cy="4038600"/>
          </a:xfrm>
        </p:grpSpPr>
        <p:sp>
          <p:nvSpPr>
            <p:cNvPr id="6" name="Oval 5"/>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0" name="Group 9"/>
            <p:cNvGrpSpPr/>
            <p:nvPr/>
          </p:nvGrpSpPr>
          <p:grpSpPr>
            <a:xfrm>
              <a:off x="2600325" y="1457325"/>
              <a:ext cx="3943350" cy="3943350"/>
              <a:chOff x="2600325" y="1457325"/>
              <a:chExt cx="3943350" cy="3943350"/>
            </a:xfrm>
            <a:solidFill>
              <a:schemeClr val="bg1"/>
            </a:solidFill>
          </p:grpSpPr>
          <p:grpSp>
            <p:nvGrpSpPr>
              <p:cNvPr id="32" name="Group 31"/>
              <p:cNvGrpSpPr/>
              <p:nvPr/>
            </p:nvGrpSpPr>
            <p:grpSpPr>
              <a:xfrm>
                <a:off x="4381500" y="1457325"/>
                <a:ext cx="381000" cy="3943350"/>
                <a:chOff x="4381500" y="1457325"/>
                <a:chExt cx="381000" cy="3943350"/>
              </a:xfrm>
              <a:grpFill/>
            </p:grpSpPr>
            <p:sp>
              <p:nvSpPr>
                <p:cNvPr id="36" name="Oval 3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7" name="Oval 3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3" name="Group 32"/>
              <p:cNvGrpSpPr/>
              <p:nvPr/>
            </p:nvGrpSpPr>
            <p:grpSpPr>
              <a:xfrm rot="5400000">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11" name="Group 10"/>
            <p:cNvGrpSpPr/>
            <p:nvPr/>
          </p:nvGrpSpPr>
          <p:grpSpPr>
            <a:xfrm rot="-1380000">
              <a:off x="2600325" y="1457325"/>
              <a:ext cx="3943350" cy="3943350"/>
              <a:chOff x="2600325" y="1457325"/>
              <a:chExt cx="3943350" cy="3943350"/>
            </a:xfrm>
            <a:solidFill>
              <a:schemeClr val="bg1"/>
            </a:solidFill>
          </p:grpSpPr>
          <p:grpSp>
            <p:nvGrpSpPr>
              <p:cNvPr id="26" name="Group 25"/>
              <p:cNvGrpSpPr/>
              <p:nvPr/>
            </p:nvGrpSpPr>
            <p:grpSpPr>
              <a:xfrm>
                <a:off x="4381500" y="1457325"/>
                <a:ext cx="381000" cy="3943350"/>
                <a:chOff x="4381500" y="1457325"/>
                <a:chExt cx="381000" cy="3943350"/>
              </a:xfrm>
              <a:grpFill/>
            </p:grpSpPr>
            <p:sp>
              <p:nvSpPr>
                <p:cNvPr id="30" name="Oval 2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31" name="Oval 3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7" name="Group 26"/>
              <p:cNvGrpSpPr/>
              <p:nvPr/>
            </p:nvGrpSpPr>
            <p:grpSpPr>
              <a:xfrm rot="5400000">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2" name="Group 11"/>
            <p:cNvGrpSpPr/>
            <p:nvPr/>
          </p:nvGrpSpPr>
          <p:grpSpPr>
            <a:xfrm rot="-4080000">
              <a:off x="2600325" y="1457325"/>
              <a:ext cx="3943350" cy="3943350"/>
              <a:chOff x="2600325" y="1457325"/>
              <a:chExt cx="3943350" cy="3943350"/>
            </a:xfrm>
            <a:solidFill>
              <a:schemeClr val="bg1"/>
            </a:solidFill>
          </p:grpSpPr>
          <p:grpSp>
            <p:nvGrpSpPr>
              <p:cNvPr id="20" name="Group 19"/>
              <p:cNvGrpSpPr/>
              <p:nvPr/>
            </p:nvGrpSpPr>
            <p:grpSpPr>
              <a:xfrm>
                <a:off x="4381500" y="1457325"/>
                <a:ext cx="381000" cy="3943350"/>
                <a:chOff x="4381500" y="1457325"/>
                <a:chExt cx="381000" cy="3943350"/>
              </a:xfrm>
              <a:grpFill/>
            </p:grpSpPr>
            <p:sp>
              <p:nvSpPr>
                <p:cNvPr id="24" name="Oval 2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5" name="Oval 2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21" name="Group 20"/>
              <p:cNvGrpSpPr/>
              <p:nvPr/>
            </p:nvGrpSpPr>
            <p:grpSpPr>
              <a:xfrm rot="5400000">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3" name="Group 12"/>
            <p:cNvGrpSpPr/>
            <p:nvPr/>
          </p:nvGrpSpPr>
          <p:grpSpPr>
            <a:xfrm rot="-2700000">
              <a:off x="2600325" y="1457325"/>
              <a:ext cx="3943350" cy="3943350"/>
              <a:chOff x="2600325" y="1457325"/>
              <a:chExt cx="3943350" cy="3943350"/>
            </a:xfrm>
            <a:solidFill>
              <a:schemeClr val="bg1"/>
            </a:solidFill>
          </p:grpSpPr>
          <p:grpSp>
            <p:nvGrpSpPr>
              <p:cNvPr id="14" name="Group 13"/>
              <p:cNvGrpSpPr/>
              <p:nvPr/>
            </p:nvGrpSpPr>
            <p:grpSpPr>
              <a:xfrm>
                <a:off x="4381500" y="1457325"/>
                <a:ext cx="381000" cy="3943350"/>
                <a:chOff x="4381500" y="1457325"/>
                <a:chExt cx="381000" cy="3943350"/>
              </a:xfrm>
              <a:grpFill/>
            </p:grpSpPr>
            <p:sp>
              <p:nvSpPr>
                <p:cNvPr id="18" name="Oval 1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9" name="Oval 1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5" name="Group 14"/>
              <p:cNvGrpSpPr/>
              <p:nvPr/>
            </p:nvGrpSpPr>
            <p:grpSpPr>
              <a:xfrm rot="5400000">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grpSp>
        <p:nvGrpSpPr>
          <p:cNvPr id="38" name="Group 37"/>
          <p:cNvGrpSpPr>
            <a:grpSpLocks noChangeAspect="1"/>
          </p:cNvGrpSpPr>
          <p:nvPr/>
        </p:nvGrpSpPr>
        <p:grpSpPr>
          <a:xfrm>
            <a:off x="5228011" y="5367337"/>
            <a:ext cx="1393197" cy="1393197"/>
            <a:chOff x="2552703" y="1409703"/>
            <a:chExt cx="3998212" cy="3998212"/>
          </a:xfrm>
        </p:grpSpPr>
        <p:sp>
          <p:nvSpPr>
            <p:cNvPr id="39" name="Pie 38"/>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0" name="Pie 3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1" name="Pie 40"/>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2" name="Pie 41"/>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43" name="Straight Connector 42"/>
            <p:cNvCxnSpPr>
              <a:stCxn id="51" idx="0"/>
              <a:endCxn id="48"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52" idx="2"/>
              <a:endCxn id="48"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52" idx="1"/>
              <a:endCxn id="48"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48" idx="7"/>
              <a:endCxn id="48"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 name="Oval 47"/>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Oval 4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Oval 4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 name="Oval 50"/>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2" name="Oval 51"/>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3" name="Oval 5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54" name="Arc 53"/>
          <p:cNvSpPr/>
          <p:nvPr/>
        </p:nvSpPr>
        <p:spPr>
          <a:xfrm rot="5400000" flipH="1">
            <a:off x="5376497" y="5191465"/>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5" name="Group 54"/>
          <p:cNvGrpSpPr/>
          <p:nvPr/>
        </p:nvGrpSpPr>
        <p:grpSpPr>
          <a:xfrm>
            <a:off x="3483418" y="4499376"/>
            <a:ext cx="1870836" cy="1870836"/>
            <a:chOff x="2552700" y="1409700"/>
            <a:chExt cx="4038600" cy="4038600"/>
          </a:xfrm>
        </p:grpSpPr>
        <p:sp>
          <p:nvSpPr>
            <p:cNvPr id="56" name="Pie 55"/>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8" name="Pie 57"/>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9" name="Pie 58"/>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60" name="Straight Connector 59"/>
            <p:cNvCxnSpPr>
              <a:stCxn id="65" idx="0"/>
              <a:endCxn id="65"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5" idx="2"/>
              <a:endCxn id="65"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1"/>
              <a:endCxn id="65"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65" idx="7"/>
              <a:endCxn id="65"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8" name="Oval 67"/>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9" name="Oval 68"/>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70" name="Group 69"/>
          <p:cNvGrpSpPr/>
          <p:nvPr/>
        </p:nvGrpSpPr>
        <p:grpSpPr>
          <a:xfrm>
            <a:off x="2704269" y="4145295"/>
            <a:ext cx="1000382" cy="1000382"/>
            <a:chOff x="2552700" y="1409700"/>
            <a:chExt cx="4038600" cy="4038600"/>
          </a:xfrm>
        </p:grpSpPr>
        <p:sp>
          <p:nvSpPr>
            <p:cNvPr id="71" name="Pie 70"/>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3" name="Pie 72"/>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4" name="Pie 73"/>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5" name="Straight Connector 74"/>
            <p:cNvCxnSpPr>
              <a:stCxn id="80" idx="0"/>
              <a:endCxn id="80"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80" idx="2"/>
              <a:endCxn id="80"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80" idx="1"/>
              <a:endCxn id="80"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80" idx="7"/>
              <a:endCxn id="80"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Oval 78"/>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4" name="Oval 83"/>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5" name="Oval 84"/>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6" name="Group 85"/>
          <p:cNvGrpSpPr/>
          <p:nvPr/>
        </p:nvGrpSpPr>
        <p:grpSpPr>
          <a:xfrm>
            <a:off x="2682857" y="1952259"/>
            <a:ext cx="2309935" cy="2309935"/>
            <a:chOff x="2552700" y="1409700"/>
            <a:chExt cx="4038600" cy="4038600"/>
          </a:xfrm>
        </p:grpSpPr>
        <p:sp>
          <p:nvSpPr>
            <p:cNvPr id="87" name="Pie 86"/>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9" name="Pie 88"/>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90" name="Pie 89"/>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91" name="Straight Connector 90"/>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8" name="Oval 97"/>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9" name="Oval 98"/>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100" name="Straight Arrow Connector 99"/>
          <p:cNvCxnSpPr/>
          <p:nvPr/>
        </p:nvCxnSpPr>
        <p:spPr>
          <a:xfrm flipH="1" flipV="1">
            <a:off x="7841964" y="4656526"/>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4578840" y="6407029"/>
            <a:ext cx="904415" cy="369332"/>
          </a:xfrm>
          <a:prstGeom prst="rect">
            <a:avLst/>
          </a:prstGeom>
          <a:noFill/>
        </p:spPr>
        <p:txBody>
          <a:bodyPr wrap="none" rtlCol="0">
            <a:spAutoFit/>
          </a:bodyPr>
          <a:lstStyle/>
          <a:p>
            <a:r>
              <a:rPr lang="en-GB" dirty="0"/>
              <a:t>130mm</a:t>
            </a:r>
          </a:p>
        </p:txBody>
      </p:sp>
      <p:sp>
        <p:nvSpPr>
          <p:cNvPr id="106" name="TextBox 105"/>
          <p:cNvSpPr txBox="1"/>
          <p:nvPr/>
        </p:nvSpPr>
        <p:spPr>
          <a:xfrm>
            <a:off x="2637365" y="5720853"/>
            <a:ext cx="904415" cy="369332"/>
          </a:xfrm>
          <a:prstGeom prst="rect">
            <a:avLst/>
          </a:prstGeom>
          <a:noFill/>
        </p:spPr>
        <p:txBody>
          <a:bodyPr wrap="none" rtlCol="0">
            <a:spAutoFit/>
          </a:bodyPr>
          <a:lstStyle/>
          <a:p>
            <a:r>
              <a:rPr lang="en-GB" dirty="0"/>
              <a:t>200mm</a:t>
            </a:r>
          </a:p>
        </p:txBody>
      </p:sp>
      <p:sp>
        <p:nvSpPr>
          <p:cNvPr id="107" name="TextBox 106"/>
          <p:cNvSpPr txBox="1"/>
          <p:nvPr/>
        </p:nvSpPr>
        <p:spPr>
          <a:xfrm>
            <a:off x="1960004" y="4805924"/>
            <a:ext cx="904415" cy="369332"/>
          </a:xfrm>
          <a:prstGeom prst="rect">
            <a:avLst/>
          </a:prstGeom>
          <a:noFill/>
        </p:spPr>
        <p:txBody>
          <a:bodyPr wrap="none" rtlCol="0">
            <a:spAutoFit/>
          </a:bodyPr>
          <a:lstStyle/>
          <a:p>
            <a:r>
              <a:rPr lang="en-GB" dirty="0"/>
              <a:t>107mm</a:t>
            </a:r>
          </a:p>
        </p:txBody>
      </p:sp>
      <p:sp>
        <p:nvSpPr>
          <p:cNvPr id="108" name="TextBox 107"/>
          <p:cNvSpPr txBox="1"/>
          <p:nvPr/>
        </p:nvSpPr>
        <p:spPr>
          <a:xfrm>
            <a:off x="3757395" y="1599536"/>
            <a:ext cx="904415" cy="369332"/>
          </a:xfrm>
          <a:prstGeom prst="rect">
            <a:avLst/>
          </a:prstGeom>
          <a:noFill/>
        </p:spPr>
        <p:txBody>
          <a:bodyPr wrap="none" rtlCol="0">
            <a:spAutoFit/>
          </a:bodyPr>
          <a:lstStyle/>
          <a:p>
            <a:r>
              <a:rPr lang="en-GB" dirty="0"/>
              <a:t>250mm</a:t>
            </a:r>
          </a:p>
        </p:txBody>
      </p:sp>
      <p:sp>
        <p:nvSpPr>
          <p:cNvPr id="109" name="TextBox 108"/>
          <p:cNvSpPr txBox="1"/>
          <p:nvPr/>
        </p:nvSpPr>
        <p:spPr>
          <a:xfrm>
            <a:off x="5061377" y="700426"/>
            <a:ext cx="904415" cy="369332"/>
          </a:xfrm>
          <a:prstGeom prst="rect">
            <a:avLst/>
          </a:prstGeom>
          <a:noFill/>
        </p:spPr>
        <p:txBody>
          <a:bodyPr wrap="none" rtlCol="0">
            <a:spAutoFit/>
          </a:bodyPr>
          <a:lstStyle/>
          <a:p>
            <a:r>
              <a:rPr lang="en-GB" dirty="0"/>
              <a:t>480mm</a:t>
            </a:r>
          </a:p>
        </p:txBody>
      </p:sp>
      <p:sp>
        <p:nvSpPr>
          <p:cNvPr id="112" name="Oval 111"/>
          <p:cNvSpPr/>
          <p:nvPr/>
        </p:nvSpPr>
        <p:spPr>
          <a:xfrm>
            <a:off x="2096484" y="4755934"/>
            <a:ext cx="345505" cy="46282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4" name="Straight Arrow Connector 113"/>
          <p:cNvCxnSpPr>
            <a:endCxn id="112" idx="0"/>
          </p:cNvCxnSpPr>
          <p:nvPr/>
        </p:nvCxnSpPr>
        <p:spPr>
          <a:xfrm>
            <a:off x="1842451" y="2899838"/>
            <a:ext cx="426786" cy="185609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232010" y="2251537"/>
            <a:ext cx="2367379" cy="646331"/>
          </a:xfrm>
          <a:prstGeom prst="rect">
            <a:avLst/>
          </a:prstGeom>
          <a:noFill/>
          <a:ln w="28575">
            <a:solidFill>
              <a:srgbClr val="FF0000"/>
            </a:solidFill>
          </a:ln>
        </p:spPr>
        <p:txBody>
          <a:bodyPr wrap="none" rtlCol="0">
            <a:spAutoFit/>
          </a:bodyPr>
          <a:lstStyle/>
          <a:p>
            <a:r>
              <a:rPr lang="en-GB" dirty="0"/>
              <a:t>Answer is the 7</a:t>
            </a:r>
            <a:r>
              <a:rPr lang="en-GB" baseline="30000" dirty="0"/>
              <a:t>th</a:t>
            </a:r>
            <a:r>
              <a:rPr lang="en-GB" dirty="0"/>
              <a:t>  letter</a:t>
            </a:r>
          </a:p>
          <a:p>
            <a:r>
              <a:rPr lang="en-GB" dirty="0"/>
              <a:t>of the alphabet - G</a:t>
            </a:r>
          </a:p>
        </p:txBody>
      </p:sp>
    </p:spTree>
    <p:extLst>
      <p:ext uri="{BB962C8B-B14F-4D97-AF65-F5344CB8AC3E}">
        <p14:creationId xmlns:p14="http://schemas.microsoft.com/office/powerpoint/2010/main" val="2158371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Note to Teacher -2</a:t>
            </a:r>
          </a:p>
        </p:txBody>
      </p:sp>
      <p:sp>
        <p:nvSpPr>
          <p:cNvPr id="3" name="Content Placeholder 2"/>
          <p:cNvSpPr>
            <a:spLocks noGrp="1"/>
          </p:cNvSpPr>
          <p:nvPr>
            <p:ph idx="1"/>
          </p:nvPr>
        </p:nvSpPr>
        <p:spPr>
          <a:xfrm>
            <a:off x="457200" y="1282890"/>
            <a:ext cx="8229600" cy="5336274"/>
          </a:xfrm>
        </p:spPr>
        <p:txBody>
          <a:bodyPr>
            <a:normAutofit fontScale="77500" lnSpcReduction="20000"/>
          </a:bodyPr>
          <a:lstStyle/>
          <a:p>
            <a:r>
              <a:rPr lang="en-GB" dirty="0"/>
              <a:t>The diameters of the driving wheel and the letter wheel are the same for everyone.  They are 130 mm and 480 mm, respectively.</a:t>
            </a:r>
          </a:p>
          <a:p>
            <a:r>
              <a:rPr lang="en-GB" dirty="0"/>
              <a:t>This means that when the driving wheel makes 48 revolutions then the letter wheel will make 13 revolutions, exactly.  They will both end up at their starting positions.  </a:t>
            </a:r>
          </a:p>
          <a:p>
            <a:r>
              <a:rPr lang="en-GB" dirty="0"/>
              <a:t>Press reset and set the number of revolutions to 48.  Note the positions of the dots on each wheel, which should all be at 6 o’clock.  After the 48 revolutions the letter wheel will be in its original position with the arrow pointing at “B” (the other smaller wheels will not, of course, be in their starting positions).</a:t>
            </a:r>
          </a:p>
          <a:p>
            <a:r>
              <a:rPr lang="en-GB" dirty="0"/>
              <a:t>This shows that you can keep subtracting 48 from the number of revolutions until you get a number less than 48 to determine the fraction of a circle that the letter wheel rotates.</a:t>
            </a:r>
          </a:p>
        </p:txBody>
      </p:sp>
    </p:spTree>
    <p:extLst>
      <p:ext uri="{BB962C8B-B14F-4D97-AF65-F5344CB8AC3E}">
        <p14:creationId xmlns:p14="http://schemas.microsoft.com/office/powerpoint/2010/main" val="2792214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Note to Teacher -3</a:t>
            </a:r>
          </a:p>
        </p:txBody>
      </p:sp>
      <p:sp>
        <p:nvSpPr>
          <p:cNvPr id="3" name="Content Placeholder 2"/>
          <p:cNvSpPr>
            <a:spLocks noGrp="1"/>
          </p:cNvSpPr>
          <p:nvPr>
            <p:ph idx="1"/>
          </p:nvPr>
        </p:nvSpPr>
        <p:spPr>
          <a:xfrm>
            <a:off x="457200" y="1600200"/>
            <a:ext cx="8345606" cy="4855191"/>
          </a:xfrm>
        </p:spPr>
        <p:txBody>
          <a:bodyPr>
            <a:normAutofit fontScale="85000" lnSpcReduction="10000"/>
          </a:bodyPr>
          <a:lstStyle/>
          <a:p>
            <a:r>
              <a:rPr lang="en-GB" dirty="0"/>
              <a:t>If you are conversant with Scratch you can show a few other things.</a:t>
            </a:r>
          </a:p>
          <a:p>
            <a:r>
              <a:rPr lang="en-GB" dirty="0"/>
              <a:t>For example, changing the diameter of the 3</a:t>
            </a:r>
            <a:r>
              <a:rPr lang="en-GB" baseline="30000" dirty="0"/>
              <a:t>rd</a:t>
            </a:r>
            <a:r>
              <a:rPr lang="en-GB" dirty="0"/>
              <a:t> wheel to be the same as the first (set dia3=130 in the scripts for the “reset” sprite button) and then dragging the wheel so that it touches its neighbours should be done so that the pupils think everything is connected, although it really isn’t.  This shows that the two wheels will always have the same orientation – use the pause button.</a:t>
            </a:r>
          </a:p>
          <a:p>
            <a:r>
              <a:rPr lang="en-GB" dirty="0">
                <a:solidFill>
                  <a:schemeClr val="tx2"/>
                </a:solidFill>
              </a:rPr>
              <a:t>Note that pressing the shift key whilst pressing start (    ) will put Scratch in “Turbo Mode”, which speeds everything up.</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4095" y="5206621"/>
            <a:ext cx="266700" cy="26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48692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RESOURCES</a:t>
            </a:r>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968182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195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91957" y="5147637"/>
            <a:ext cx="904415" cy="369332"/>
          </a:xfrm>
          <a:prstGeom prst="rect">
            <a:avLst/>
          </a:prstGeom>
          <a:noFill/>
        </p:spPr>
        <p:txBody>
          <a:bodyPr wrap="none" rtlCol="0">
            <a:spAutoFit/>
          </a:bodyPr>
          <a:lstStyle/>
          <a:p>
            <a:r>
              <a:rPr lang="en-GB" dirty="0"/>
              <a:t>206mm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105mm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250mm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2" name="Rectangle 131"/>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3" name="TextBox 132"/>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3300062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150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05605" y="5147637"/>
            <a:ext cx="904415" cy="369332"/>
          </a:xfrm>
          <a:prstGeom prst="rect">
            <a:avLst/>
          </a:prstGeom>
          <a:noFill/>
        </p:spPr>
        <p:txBody>
          <a:bodyPr wrap="none" rtlCol="0">
            <a:spAutoFit/>
          </a:bodyPr>
          <a:lstStyle/>
          <a:p>
            <a:r>
              <a:rPr lang="en-GB" dirty="0"/>
              <a:t>209mm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108mm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250mm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867441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198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78309" y="5147637"/>
            <a:ext cx="904415" cy="369332"/>
          </a:xfrm>
          <a:prstGeom prst="rect">
            <a:avLst/>
          </a:prstGeom>
          <a:noFill/>
        </p:spPr>
        <p:txBody>
          <a:bodyPr wrap="none" rtlCol="0">
            <a:spAutoFit/>
          </a:bodyPr>
          <a:lstStyle/>
          <a:p>
            <a:r>
              <a:rPr lang="en-GB" dirty="0"/>
              <a:t>211mm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108mm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249mm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41601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153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46549" y="5147637"/>
            <a:ext cx="904415" cy="369332"/>
          </a:xfrm>
          <a:prstGeom prst="rect">
            <a:avLst/>
          </a:prstGeom>
          <a:noFill/>
        </p:spPr>
        <p:txBody>
          <a:bodyPr wrap="none" rtlCol="0">
            <a:spAutoFit/>
          </a:bodyPr>
          <a:lstStyle/>
          <a:p>
            <a:r>
              <a:rPr lang="en-GB" dirty="0"/>
              <a:t>209mm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111mm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250mm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1942587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201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46549" y="5147637"/>
            <a:ext cx="904415" cy="369332"/>
          </a:xfrm>
          <a:prstGeom prst="rect">
            <a:avLst/>
          </a:prstGeom>
          <a:noFill/>
        </p:spPr>
        <p:txBody>
          <a:bodyPr wrap="none" rtlCol="0">
            <a:spAutoFit/>
          </a:bodyPr>
          <a:lstStyle/>
          <a:p>
            <a:r>
              <a:rPr lang="en-GB" dirty="0"/>
              <a:t>218mm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111mm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253mm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1986354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156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19253" y="5147637"/>
            <a:ext cx="904415" cy="369332"/>
          </a:xfrm>
          <a:prstGeom prst="rect">
            <a:avLst/>
          </a:prstGeom>
          <a:noFill/>
        </p:spPr>
        <p:txBody>
          <a:bodyPr wrap="none" rtlCol="0">
            <a:spAutoFit/>
          </a:bodyPr>
          <a:lstStyle/>
          <a:p>
            <a:r>
              <a:rPr lang="en-GB" dirty="0"/>
              <a:t>219mm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114mm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252mm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3585846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198C848-7B36-488B-AAE0-969DD61A76CC}"/>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grpSp>
        <p:nvGrpSpPr>
          <p:cNvPr id="36" name="Group 35"/>
          <p:cNvGrpSpPr>
            <a:grpSpLocks noChangeAspect="1"/>
          </p:cNvGrpSpPr>
          <p:nvPr/>
        </p:nvGrpSpPr>
        <p:grpSpPr>
          <a:xfrm>
            <a:off x="5268955" y="4794121"/>
            <a:ext cx="1393197" cy="1393197"/>
            <a:chOff x="2552703" y="1409703"/>
            <a:chExt cx="3998212" cy="3998212"/>
          </a:xfrm>
        </p:grpSpPr>
        <p:sp>
          <p:nvSpPr>
            <p:cNvPr id="37" name="Pie 36"/>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8" name="Pie 37"/>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9" name="Pie 38"/>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0" name="Pie 39"/>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41" name="Straight Connector 40"/>
            <p:cNvCxnSpPr>
              <a:stCxn id="49" idx="0"/>
              <a:endCxn id="46"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50" idx="2"/>
              <a:endCxn id="46"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50" idx="1"/>
              <a:endCxn id="46"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46" idx="7"/>
              <a:endCxn id="46"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 name="Oval 45"/>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Oval 46"/>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 name="Oval 47"/>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Oval 48"/>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Oval 49"/>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 name="Oval 50"/>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69 complete revolutions in the direction shown</a:t>
            </a:r>
          </a:p>
        </p:txBody>
      </p:sp>
      <p:sp>
        <p:nvSpPr>
          <p:cNvPr id="107" name="TextBox 106"/>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08" name="TextBox 107"/>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78309" y="5147637"/>
            <a:ext cx="904415" cy="369332"/>
          </a:xfrm>
          <a:prstGeom prst="rect">
            <a:avLst/>
          </a:prstGeom>
          <a:noFill/>
        </p:spPr>
        <p:txBody>
          <a:bodyPr wrap="none" rtlCol="0">
            <a:spAutoFit/>
          </a:bodyPr>
          <a:lstStyle/>
          <a:p>
            <a:r>
              <a:rPr lang="en-GB" dirty="0"/>
              <a:t>200mm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107mm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250mm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sp>
        <p:nvSpPr>
          <p:cNvPr id="6153" name="Rectangle 6152"/>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Tree>
    <p:extLst>
      <p:ext uri="{BB962C8B-B14F-4D97-AF65-F5344CB8AC3E}">
        <p14:creationId xmlns:p14="http://schemas.microsoft.com/office/powerpoint/2010/main" val="2589977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204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19253" y="5147637"/>
            <a:ext cx="904415" cy="369332"/>
          </a:xfrm>
          <a:prstGeom prst="rect">
            <a:avLst/>
          </a:prstGeom>
          <a:noFill/>
        </p:spPr>
        <p:txBody>
          <a:bodyPr wrap="none" rtlCol="0">
            <a:spAutoFit/>
          </a:bodyPr>
          <a:lstStyle/>
          <a:p>
            <a:r>
              <a:rPr lang="en-GB" dirty="0"/>
              <a:t>215mm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114mm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262mm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2992464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159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05605" y="5147637"/>
            <a:ext cx="904415" cy="369332"/>
          </a:xfrm>
          <a:prstGeom prst="rect">
            <a:avLst/>
          </a:prstGeom>
          <a:noFill/>
        </p:spPr>
        <p:txBody>
          <a:bodyPr wrap="none" rtlCol="0">
            <a:spAutoFit/>
          </a:bodyPr>
          <a:lstStyle/>
          <a:p>
            <a:r>
              <a:rPr lang="en-GB" dirty="0"/>
              <a:t>209mm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101mm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245mm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741997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111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05605" y="5147637"/>
            <a:ext cx="904415" cy="369332"/>
          </a:xfrm>
          <a:prstGeom prst="rect">
            <a:avLst/>
          </a:prstGeom>
          <a:noFill/>
        </p:spPr>
        <p:txBody>
          <a:bodyPr wrap="none" rtlCol="0">
            <a:spAutoFit/>
          </a:bodyPr>
          <a:lstStyle/>
          <a:p>
            <a:r>
              <a:rPr lang="en-GB" dirty="0"/>
              <a:t>207mm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101mm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245mm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214922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210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64661" y="5147637"/>
            <a:ext cx="904415" cy="369332"/>
          </a:xfrm>
          <a:prstGeom prst="rect">
            <a:avLst/>
          </a:prstGeom>
          <a:noFill/>
        </p:spPr>
        <p:txBody>
          <a:bodyPr wrap="none" rtlCol="0">
            <a:spAutoFit/>
          </a:bodyPr>
          <a:lstStyle/>
          <a:p>
            <a:r>
              <a:rPr lang="en-GB" dirty="0"/>
              <a:t>213mm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104mm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250mm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2922422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165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05605" y="5147637"/>
            <a:ext cx="904415" cy="369332"/>
          </a:xfrm>
          <a:prstGeom prst="rect">
            <a:avLst/>
          </a:prstGeom>
          <a:noFill/>
        </p:spPr>
        <p:txBody>
          <a:bodyPr wrap="none" rtlCol="0">
            <a:spAutoFit/>
          </a:bodyPr>
          <a:lstStyle/>
          <a:p>
            <a:r>
              <a:rPr lang="en-GB" dirty="0"/>
              <a:t>215mm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107mm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261mm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3391700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168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32901" y="5147637"/>
            <a:ext cx="904415" cy="369332"/>
          </a:xfrm>
          <a:prstGeom prst="rect">
            <a:avLst/>
          </a:prstGeom>
          <a:noFill/>
        </p:spPr>
        <p:txBody>
          <a:bodyPr wrap="none" rtlCol="0">
            <a:spAutoFit/>
          </a:bodyPr>
          <a:lstStyle/>
          <a:p>
            <a:r>
              <a:rPr lang="en-GB" dirty="0"/>
              <a:t>224mm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110mm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243mm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3153467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120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32901" y="5147637"/>
            <a:ext cx="904415" cy="369332"/>
          </a:xfrm>
          <a:prstGeom prst="rect">
            <a:avLst/>
          </a:prstGeom>
          <a:noFill/>
        </p:spPr>
        <p:txBody>
          <a:bodyPr wrap="none" rtlCol="0">
            <a:spAutoFit/>
          </a:bodyPr>
          <a:lstStyle/>
          <a:p>
            <a:r>
              <a:rPr lang="en-GB" dirty="0"/>
              <a:t>234mm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110mm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253mm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1773202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123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814789" y="5147637"/>
            <a:ext cx="904415" cy="369332"/>
          </a:xfrm>
          <a:prstGeom prst="rect">
            <a:avLst/>
          </a:prstGeom>
          <a:noFill/>
        </p:spPr>
        <p:txBody>
          <a:bodyPr wrap="none" rtlCol="0">
            <a:spAutoFit/>
          </a:bodyPr>
          <a:lstStyle/>
          <a:p>
            <a:r>
              <a:rPr lang="en-GB" dirty="0"/>
              <a:t>211mm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113mm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259mm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35545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174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91957" y="5147637"/>
            <a:ext cx="904415" cy="369332"/>
          </a:xfrm>
          <a:prstGeom prst="rect">
            <a:avLst/>
          </a:prstGeom>
          <a:noFill/>
        </p:spPr>
        <p:txBody>
          <a:bodyPr wrap="none" rtlCol="0">
            <a:spAutoFit/>
          </a:bodyPr>
          <a:lstStyle/>
          <a:p>
            <a:r>
              <a:rPr lang="en-GB" dirty="0"/>
              <a:t>209mm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116mm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263mm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2456500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177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05605" y="5147637"/>
            <a:ext cx="904415" cy="369332"/>
          </a:xfrm>
          <a:prstGeom prst="rect">
            <a:avLst/>
          </a:prstGeom>
          <a:noFill/>
        </p:spPr>
        <p:txBody>
          <a:bodyPr wrap="none" rtlCol="0">
            <a:spAutoFit/>
          </a:bodyPr>
          <a:lstStyle/>
          <a:p>
            <a:r>
              <a:rPr lang="en-GB" dirty="0"/>
              <a:t>219mm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103mm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239mm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834655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5" name="Oval 4"/>
          <p:cNvSpPr/>
          <p:nvPr/>
        </p:nvSpPr>
        <p:spPr>
          <a:xfrm>
            <a:off x="2066306" y="2975486"/>
            <a:ext cx="1591294" cy="1591294"/>
          </a:xfrm>
          <a:prstGeom prst="ellipse">
            <a:avLst/>
          </a:prstGeom>
          <a:solidFill>
            <a:schemeClr val="tx2">
              <a:lumMod val="40000"/>
              <a:lumOff val="60000"/>
            </a:schemeClr>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p:cNvSpPr>
            <a:spLocks noChangeAspect="1"/>
          </p:cNvSpPr>
          <p:nvPr/>
        </p:nvSpPr>
        <p:spPr>
          <a:xfrm>
            <a:off x="3679331" y="1782016"/>
            <a:ext cx="3978235" cy="3978235"/>
          </a:xfrm>
          <a:prstGeom prst="ellipse">
            <a:avLst/>
          </a:prstGeom>
          <a:solidFill>
            <a:schemeClr val="tx2">
              <a:lumMod val="40000"/>
              <a:lumOff val="60000"/>
            </a:schemeClr>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p:cNvSpPr/>
          <p:nvPr/>
        </p:nvSpPr>
        <p:spPr>
          <a:xfrm>
            <a:off x="3455827" y="3748296"/>
            <a:ext cx="71252" cy="7125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Oval 11"/>
          <p:cNvSpPr/>
          <p:nvPr/>
        </p:nvSpPr>
        <p:spPr>
          <a:xfrm>
            <a:off x="3845727" y="3748296"/>
            <a:ext cx="71252" cy="7125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Arc 13"/>
          <p:cNvSpPr/>
          <p:nvPr/>
        </p:nvSpPr>
        <p:spPr>
          <a:xfrm>
            <a:off x="2420593" y="3342562"/>
            <a:ext cx="882719" cy="882719"/>
          </a:xfrm>
          <a:prstGeom prst="arc">
            <a:avLst>
              <a:gd name="adj1" fmla="val 16200000"/>
              <a:gd name="adj2" fmla="val 2760774"/>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cxnSp>
        <p:nvCxnSpPr>
          <p:cNvPr id="24" name="Straight Connector 23"/>
          <p:cNvCxnSpPr/>
          <p:nvPr/>
        </p:nvCxnSpPr>
        <p:spPr>
          <a:xfrm>
            <a:off x="1638828" y="2975486"/>
            <a:ext cx="0" cy="1591294"/>
          </a:xfrm>
          <a:prstGeom prst="line">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8031573" y="1782016"/>
            <a:ext cx="1" cy="3978235"/>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1270655" y="3617673"/>
                <a:ext cx="37144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𝑎</m:t>
                      </m:r>
                    </m:oMath>
                  </m:oMathPara>
                </a14:m>
                <a:endParaRPr lang="en-GB" dirty="0"/>
              </a:p>
            </p:txBody>
          </p:sp>
        </mc:Choice>
        <mc:Fallback xmlns="">
          <p:sp>
            <p:nvSpPr>
              <p:cNvPr id="27" name="TextBox 26"/>
              <p:cNvSpPr txBox="1">
                <a:spLocks noRot="1" noChangeAspect="1" noMove="1" noResize="1" noEditPoints="1" noAdjustHandles="1" noChangeArrowheads="1" noChangeShapeType="1" noTextEdit="1"/>
              </p:cNvSpPr>
              <p:nvPr/>
            </p:nvSpPr>
            <p:spPr>
              <a:xfrm>
                <a:off x="1270655" y="3617673"/>
                <a:ext cx="371448" cy="369332"/>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8037597" y="3617673"/>
                <a:ext cx="36766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𝑏</m:t>
                      </m:r>
                    </m:oMath>
                  </m:oMathPara>
                </a14:m>
                <a:endParaRPr lang="en-GB" dirty="0"/>
              </a:p>
            </p:txBody>
          </p:sp>
        </mc:Choice>
        <mc:Fallback xmlns="">
          <p:sp>
            <p:nvSpPr>
              <p:cNvPr id="28" name="TextBox 27"/>
              <p:cNvSpPr txBox="1">
                <a:spLocks noRot="1" noChangeAspect="1" noMove="1" noResize="1" noEditPoints="1" noAdjustHandles="1" noChangeArrowheads="1" noChangeShapeType="1" noTextEdit="1"/>
              </p:cNvSpPr>
              <p:nvPr/>
            </p:nvSpPr>
            <p:spPr>
              <a:xfrm>
                <a:off x="8037597" y="3617673"/>
                <a:ext cx="367665" cy="369332"/>
              </a:xfrm>
              <a:prstGeom prst="rect">
                <a:avLst/>
              </a:prstGeom>
              <a:blipFill rotWithShape="1">
                <a:blip r:embed="rId3"/>
                <a:stretch>
                  <a:fillRect/>
                </a:stretch>
              </a:blipFill>
            </p:spPr>
            <p:txBody>
              <a:bodyPr/>
              <a:lstStyle/>
              <a:p>
                <a:r>
                  <a:rPr lang="en-GB">
                    <a:noFill/>
                  </a:rPr>
                  <a:t> </a:t>
                </a:r>
              </a:p>
            </p:txBody>
          </p:sp>
        </mc:Fallback>
      </mc:AlternateContent>
      <p:sp>
        <p:nvSpPr>
          <p:cNvPr id="29" name="Rectangle 28"/>
          <p:cNvSpPr/>
          <p:nvPr/>
        </p:nvSpPr>
        <p:spPr>
          <a:xfrm>
            <a:off x="385541" y="1119670"/>
            <a:ext cx="5711820" cy="369332"/>
          </a:xfrm>
          <a:prstGeom prst="rect">
            <a:avLst/>
          </a:prstGeom>
        </p:spPr>
        <p:txBody>
          <a:bodyPr wrap="none">
            <a:spAutoFit/>
          </a:bodyPr>
          <a:lstStyle/>
          <a:p>
            <a:r>
              <a:rPr lang="en-GB" dirty="0">
                <a:latin typeface="Comic Sans MS" panose="030F0702030302020204" pitchFamily="66" charset="0"/>
              </a:rPr>
              <a:t>Consider the simplest scenario of just two wheels.</a:t>
            </a:r>
          </a:p>
        </p:txBody>
      </p:sp>
      <p:sp>
        <p:nvSpPr>
          <p:cNvPr id="30" name="Arc 29"/>
          <p:cNvSpPr/>
          <p:nvPr/>
        </p:nvSpPr>
        <p:spPr>
          <a:xfrm flipH="1">
            <a:off x="4078781" y="2195114"/>
            <a:ext cx="3179333" cy="3179333"/>
          </a:xfrm>
          <a:prstGeom prst="arc">
            <a:avLst>
              <a:gd name="adj1" fmla="val 20005595"/>
              <a:gd name="adj2" fmla="val 1256533"/>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Tree>
    <p:extLst>
      <p:ext uri="{BB962C8B-B14F-4D97-AF65-F5344CB8AC3E}">
        <p14:creationId xmlns:p14="http://schemas.microsoft.com/office/powerpoint/2010/main" val="422152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500"/>
                                        <p:tgtEl>
                                          <p:spTgt spid="1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wipe(up)">
                                      <p:cBhvr>
                                        <p:cTn id="1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3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225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719253" y="5147637"/>
            <a:ext cx="904415" cy="369332"/>
          </a:xfrm>
          <a:prstGeom prst="rect">
            <a:avLst/>
          </a:prstGeom>
          <a:noFill/>
        </p:spPr>
        <p:txBody>
          <a:bodyPr wrap="none" rtlCol="0">
            <a:spAutoFit/>
          </a:bodyPr>
          <a:lstStyle/>
          <a:p>
            <a:r>
              <a:rPr lang="en-GB" dirty="0"/>
              <a:t>231mm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103mm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245mm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1181690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276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91957" y="5147637"/>
            <a:ext cx="904415" cy="369332"/>
          </a:xfrm>
          <a:prstGeom prst="rect">
            <a:avLst/>
          </a:prstGeom>
          <a:noFill/>
        </p:spPr>
        <p:txBody>
          <a:bodyPr wrap="none" rtlCol="0">
            <a:spAutoFit/>
          </a:bodyPr>
          <a:lstStyle/>
          <a:p>
            <a:r>
              <a:rPr lang="en-GB" dirty="0"/>
              <a:t>229mm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106mm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247mm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3098086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324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91957" y="5147637"/>
            <a:ext cx="904415" cy="369332"/>
          </a:xfrm>
          <a:prstGeom prst="rect">
            <a:avLst/>
          </a:prstGeom>
          <a:noFill/>
        </p:spPr>
        <p:txBody>
          <a:bodyPr wrap="none" rtlCol="0">
            <a:spAutoFit/>
          </a:bodyPr>
          <a:lstStyle/>
          <a:p>
            <a:r>
              <a:rPr lang="en-GB" dirty="0"/>
              <a:t>225mm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106mm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257mm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3858774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231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78309" y="5147637"/>
            <a:ext cx="904415" cy="369332"/>
          </a:xfrm>
          <a:prstGeom prst="rect">
            <a:avLst/>
          </a:prstGeom>
          <a:noFill/>
        </p:spPr>
        <p:txBody>
          <a:bodyPr wrap="none" rtlCol="0">
            <a:spAutoFit/>
          </a:bodyPr>
          <a:lstStyle/>
          <a:p>
            <a:r>
              <a:rPr lang="en-GB" dirty="0"/>
              <a:t>211mm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109mm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250mm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2013075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234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78309" y="5147637"/>
            <a:ext cx="904415" cy="369332"/>
          </a:xfrm>
          <a:prstGeom prst="rect">
            <a:avLst/>
          </a:prstGeom>
          <a:noFill/>
        </p:spPr>
        <p:txBody>
          <a:bodyPr wrap="none" rtlCol="0">
            <a:spAutoFit/>
          </a:bodyPr>
          <a:lstStyle/>
          <a:p>
            <a:r>
              <a:rPr lang="en-GB" dirty="0"/>
              <a:t>201mm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112mm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251mm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2572823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282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78309" y="5147637"/>
            <a:ext cx="904415" cy="369332"/>
          </a:xfrm>
          <a:prstGeom prst="rect">
            <a:avLst/>
          </a:prstGeom>
          <a:noFill/>
        </p:spPr>
        <p:txBody>
          <a:bodyPr wrap="none" rtlCol="0">
            <a:spAutoFit/>
          </a:bodyPr>
          <a:lstStyle/>
          <a:p>
            <a:r>
              <a:rPr lang="en-GB" dirty="0"/>
              <a:t>211mm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112mm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261mm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553753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237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91957" y="5147637"/>
            <a:ext cx="904415" cy="369332"/>
          </a:xfrm>
          <a:prstGeom prst="rect">
            <a:avLst/>
          </a:prstGeom>
          <a:noFill/>
        </p:spPr>
        <p:txBody>
          <a:bodyPr wrap="none" rtlCol="0">
            <a:spAutoFit/>
          </a:bodyPr>
          <a:lstStyle/>
          <a:p>
            <a:r>
              <a:rPr lang="en-GB" dirty="0"/>
              <a:t>209mm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115mm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253mm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2644287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285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0" name="TextBox 109"/>
          <p:cNvSpPr txBox="1"/>
          <p:nvPr/>
        </p:nvSpPr>
        <p:spPr>
          <a:xfrm>
            <a:off x="2691957" y="5147637"/>
            <a:ext cx="904415" cy="369332"/>
          </a:xfrm>
          <a:prstGeom prst="rect">
            <a:avLst/>
          </a:prstGeom>
          <a:noFill/>
        </p:spPr>
        <p:txBody>
          <a:bodyPr wrap="none" rtlCol="0">
            <a:spAutoFit/>
          </a:bodyPr>
          <a:lstStyle/>
          <a:p>
            <a:r>
              <a:rPr lang="en-GB" dirty="0"/>
              <a:t>239mm</a:t>
            </a:r>
          </a:p>
        </p:txBody>
      </p:sp>
      <p:sp>
        <p:nvSpPr>
          <p:cNvPr id="111" name="TextBox 110"/>
          <p:cNvSpPr txBox="1"/>
          <p:nvPr/>
        </p:nvSpPr>
        <p:spPr>
          <a:xfrm>
            <a:off x="1987300" y="4232708"/>
            <a:ext cx="904415" cy="369332"/>
          </a:xfrm>
          <a:prstGeom prst="rect">
            <a:avLst/>
          </a:prstGeom>
          <a:noFill/>
        </p:spPr>
        <p:txBody>
          <a:bodyPr wrap="none" rtlCol="0">
            <a:spAutoFit/>
          </a:bodyPr>
          <a:lstStyle/>
          <a:p>
            <a:r>
              <a:rPr lang="en-GB" dirty="0"/>
              <a:t>115mm</a:t>
            </a:r>
          </a:p>
        </p:txBody>
      </p:sp>
      <p:sp>
        <p:nvSpPr>
          <p:cNvPr id="112" name="TextBox 111"/>
          <p:cNvSpPr txBox="1"/>
          <p:nvPr/>
        </p:nvSpPr>
        <p:spPr>
          <a:xfrm>
            <a:off x="3798339" y="1026320"/>
            <a:ext cx="904415" cy="369332"/>
          </a:xfrm>
          <a:prstGeom prst="rect">
            <a:avLst/>
          </a:prstGeom>
          <a:noFill/>
        </p:spPr>
        <p:txBody>
          <a:bodyPr wrap="none" rtlCol="0">
            <a:spAutoFit/>
          </a:bodyPr>
          <a:lstStyle/>
          <a:p>
            <a:r>
              <a:rPr lang="en-GB" dirty="0"/>
              <a:t>256mm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109" name="Group 108"/>
          <p:cNvGrpSpPr>
            <a:grpSpLocks noChangeAspect="1"/>
          </p:cNvGrpSpPr>
          <p:nvPr/>
        </p:nvGrpSpPr>
        <p:grpSpPr>
          <a:xfrm>
            <a:off x="5268955" y="4794121"/>
            <a:ext cx="1393197" cy="1393197"/>
            <a:chOff x="2552703" y="1409703"/>
            <a:chExt cx="3998212" cy="3998212"/>
          </a:xfrm>
        </p:grpSpPr>
        <p:sp>
          <p:nvSpPr>
            <p:cNvPr id="114" name="Pie 113"/>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5" name="Pie 114"/>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Pie 115"/>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7" name="Pie 116"/>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118" name="Straight Connector 117"/>
            <p:cNvCxnSpPr>
              <a:stCxn id="126" idx="0"/>
              <a:endCxn id="123"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stCxn id="127" idx="2"/>
              <a:endCxn id="123"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a:stCxn id="127" idx="1"/>
              <a:endCxn id="123"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23" idx="7"/>
              <a:endCxn id="123"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Oval 122"/>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Oval 123"/>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Oval 124"/>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6" name="Oval 125"/>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Oval 126"/>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8" name="Oval 127"/>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9" name="TextBox 128"/>
          <p:cNvSpPr txBox="1"/>
          <p:nvPr/>
        </p:nvSpPr>
        <p:spPr>
          <a:xfrm>
            <a:off x="6914693" y="4826243"/>
            <a:ext cx="2438487" cy="1200329"/>
          </a:xfrm>
          <a:prstGeom prst="rect">
            <a:avLst/>
          </a:prstGeom>
          <a:noFill/>
        </p:spPr>
        <p:txBody>
          <a:bodyPr wrap="square" rtlCol="0">
            <a:spAutoFit/>
          </a:bodyPr>
          <a:lstStyle/>
          <a:p>
            <a:r>
              <a:rPr lang="en-GB" dirty="0">
                <a:latin typeface="Comic Sans MS" panose="030F0702030302020204" pitchFamily="66" charset="0"/>
              </a:rPr>
              <a:t>When the wheels finally come to rest which letter will be in this position?</a:t>
            </a:r>
          </a:p>
        </p:txBody>
      </p:sp>
      <p:sp>
        <p:nvSpPr>
          <p:cNvPr id="130" name="TextBox 129"/>
          <p:cNvSpPr txBox="1"/>
          <p:nvPr/>
        </p:nvSpPr>
        <p:spPr>
          <a:xfrm>
            <a:off x="84262" y="1377142"/>
            <a:ext cx="2517054" cy="2308324"/>
          </a:xfrm>
          <a:prstGeom prst="rect">
            <a:avLst/>
          </a:prstGeom>
          <a:noFill/>
        </p:spPr>
        <p:txBody>
          <a:bodyPr wrap="square" rtlCol="0">
            <a:spAutoFit/>
          </a:bodyPr>
          <a:lstStyle/>
          <a:p>
            <a:r>
              <a:rPr lang="en-GB" dirty="0">
                <a:latin typeface="Comic Sans MS" panose="030F0702030302020204" pitchFamily="66" charset="0"/>
              </a:rPr>
              <a:t>These wheels are all in perfect, non-slip contact with their neighbours and are driven by the first wheel (with its direction of spin shown).</a:t>
            </a:r>
          </a:p>
        </p:txBody>
      </p:sp>
      <p:sp>
        <p:nvSpPr>
          <p:cNvPr id="131" name="Rectangle 130"/>
          <p:cNvSpPr/>
          <p:nvPr/>
        </p:nvSpPr>
        <p:spPr>
          <a:xfrm>
            <a:off x="71644" y="5237003"/>
            <a:ext cx="2741241" cy="1477328"/>
          </a:xfrm>
          <a:prstGeom prst="rect">
            <a:avLst/>
          </a:prstGeom>
        </p:spPr>
        <p:txBody>
          <a:bodyPr wrap="square">
            <a:spAutoFit/>
          </a:bodyPr>
          <a:lstStyle/>
          <a:p>
            <a:r>
              <a:rPr lang="en-GB" dirty="0">
                <a:latin typeface="Comic Sans MS" panose="030F0702030302020204" pitchFamily="66" charset="0"/>
              </a:rPr>
              <a:t>The lengths refer to the diameter of each wheel.</a:t>
            </a:r>
          </a:p>
          <a:p>
            <a:endParaRPr lang="en-GB" dirty="0">
              <a:latin typeface="Comic Sans MS" panose="030F0702030302020204" pitchFamily="66" charset="0"/>
            </a:endParaRPr>
          </a:p>
          <a:p>
            <a:r>
              <a:rPr lang="en-GB" dirty="0">
                <a:latin typeface="Comic Sans MS" panose="030F0702030302020204" pitchFamily="66" charset="0"/>
              </a:rPr>
              <a:t>(Diagram not to scale)</a:t>
            </a:r>
          </a:p>
        </p:txBody>
      </p:sp>
      <p:sp>
        <p:nvSpPr>
          <p:cNvPr id="132" name="TextBox 131"/>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Tree>
    <p:extLst>
      <p:ext uri="{BB962C8B-B14F-4D97-AF65-F5344CB8AC3E}">
        <p14:creationId xmlns:p14="http://schemas.microsoft.com/office/powerpoint/2010/main" val="173324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a:spLocks noChangeAspect="1"/>
          </p:cNvSpPr>
          <p:nvPr/>
        </p:nvSpPr>
        <p:spPr>
          <a:xfrm>
            <a:off x="3679331" y="1782016"/>
            <a:ext cx="3978235" cy="3978235"/>
          </a:xfrm>
          <a:prstGeom prst="ellipse">
            <a:avLst/>
          </a:prstGeom>
          <a:solidFill>
            <a:schemeClr val="tx2">
              <a:lumMod val="40000"/>
              <a:lumOff val="60000"/>
            </a:schemeClr>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2066306" y="2975486"/>
            <a:ext cx="1591293" cy="1591293"/>
          </a:xfrm>
          <a:prstGeom prst="ellipse">
            <a:avLst/>
          </a:prstGeom>
          <a:solidFill>
            <a:schemeClr val="tx2">
              <a:lumMod val="40000"/>
              <a:lumOff val="60000"/>
            </a:schemeClr>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11" name="Oval 10"/>
          <p:cNvSpPr/>
          <p:nvPr/>
        </p:nvSpPr>
        <p:spPr>
          <a:xfrm>
            <a:off x="2220827" y="3748296"/>
            <a:ext cx="71252" cy="7125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24" name="Straight Connector 23"/>
          <p:cNvCxnSpPr/>
          <p:nvPr/>
        </p:nvCxnSpPr>
        <p:spPr>
          <a:xfrm>
            <a:off x="1638828" y="2975486"/>
            <a:ext cx="0" cy="1591294"/>
          </a:xfrm>
          <a:prstGeom prst="line">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8031573" y="1782016"/>
            <a:ext cx="1" cy="3978235"/>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1270655" y="3617673"/>
                <a:ext cx="37144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𝑎</m:t>
                      </m:r>
                    </m:oMath>
                  </m:oMathPara>
                </a14:m>
                <a:endParaRPr lang="en-GB" dirty="0"/>
              </a:p>
            </p:txBody>
          </p:sp>
        </mc:Choice>
        <mc:Fallback xmlns="">
          <p:sp>
            <p:nvSpPr>
              <p:cNvPr id="27" name="TextBox 26"/>
              <p:cNvSpPr txBox="1">
                <a:spLocks noRot="1" noChangeAspect="1" noMove="1" noResize="1" noEditPoints="1" noAdjustHandles="1" noChangeArrowheads="1" noChangeShapeType="1" noTextEdit="1"/>
              </p:cNvSpPr>
              <p:nvPr/>
            </p:nvSpPr>
            <p:spPr>
              <a:xfrm>
                <a:off x="1270655" y="3617673"/>
                <a:ext cx="371448" cy="369332"/>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8037597" y="3617673"/>
                <a:ext cx="36766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𝑏</m:t>
                      </m:r>
                    </m:oMath>
                  </m:oMathPara>
                </a14:m>
                <a:endParaRPr lang="en-GB" dirty="0"/>
              </a:p>
            </p:txBody>
          </p:sp>
        </mc:Choice>
        <mc:Fallback xmlns="">
          <p:sp>
            <p:nvSpPr>
              <p:cNvPr id="28" name="TextBox 27"/>
              <p:cNvSpPr txBox="1">
                <a:spLocks noRot="1" noChangeAspect="1" noMove="1" noResize="1" noEditPoints="1" noAdjustHandles="1" noChangeArrowheads="1" noChangeShapeType="1" noTextEdit="1"/>
              </p:cNvSpPr>
              <p:nvPr/>
            </p:nvSpPr>
            <p:spPr>
              <a:xfrm>
                <a:off x="8037597" y="3617673"/>
                <a:ext cx="367665" cy="369332"/>
              </a:xfrm>
              <a:prstGeom prst="rect">
                <a:avLst/>
              </a:prstGeom>
              <a:blipFill rotWithShape="1">
                <a:blip r:embed="rId4"/>
                <a:stretch>
                  <a:fillRect/>
                </a:stretch>
              </a:blipFill>
            </p:spPr>
            <p:txBody>
              <a:bodyPr/>
              <a:lstStyle/>
              <a:p>
                <a:r>
                  <a:rPr lang="en-GB">
                    <a:noFill/>
                  </a:rPr>
                  <a:t> </a:t>
                </a:r>
              </a:p>
            </p:txBody>
          </p:sp>
        </mc:Fallback>
      </mc:AlternateContent>
      <p:sp>
        <p:nvSpPr>
          <p:cNvPr id="29" name="Rectangle 28"/>
          <p:cNvSpPr/>
          <p:nvPr/>
        </p:nvSpPr>
        <p:spPr>
          <a:xfrm>
            <a:off x="385541" y="1119670"/>
            <a:ext cx="5711820" cy="369332"/>
          </a:xfrm>
          <a:prstGeom prst="rect">
            <a:avLst/>
          </a:prstGeom>
        </p:spPr>
        <p:txBody>
          <a:bodyPr wrap="none">
            <a:spAutoFit/>
          </a:bodyPr>
          <a:lstStyle/>
          <a:p>
            <a:r>
              <a:rPr lang="en-GB" dirty="0">
                <a:latin typeface="Comic Sans MS" panose="030F0702030302020204" pitchFamily="66" charset="0"/>
              </a:rPr>
              <a:t>Consider the simplest scenario of just two wheels.</a:t>
            </a:r>
          </a:p>
        </p:txBody>
      </p:sp>
      <p:sp>
        <p:nvSpPr>
          <p:cNvPr id="16" name="Arc 15"/>
          <p:cNvSpPr/>
          <p:nvPr/>
        </p:nvSpPr>
        <p:spPr>
          <a:xfrm>
            <a:off x="3679331" y="1782016"/>
            <a:ext cx="3978235" cy="3978235"/>
          </a:xfrm>
          <a:prstGeom prst="arc">
            <a:avLst>
              <a:gd name="adj1" fmla="val 6354062"/>
              <a:gd name="adj2" fmla="val 10814913"/>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7" name="Oval 16"/>
          <p:cNvSpPr/>
          <p:nvPr/>
        </p:nvSpPr>
        <p:spPr>
          <a:xfrm>
            <a:off x="5126252" y="5473146"/>
            <a:ext cx="71252" cy="7125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Arc 12"/>
          <p:cNvSpPr>
            <a:spLocks noChangeAspect="1"/>
          </p:cNvSpPr>
          <p:nvPr/>
        </p:nvSpPr>
        <p:spPr>
          <a:xfrm>
            <a:off x="2066306" y="2975487"/>
            <a:ext cx="1596895" cy="1596895"/>
          </a:xfrm>
          <a:prstGeom prst="arc">
            <a:avLst>
              <a:gd name="adj1" fmla="val 21555068"/>
              <a:gd name="adj2" fmla="val 10844024"/>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23" name="Group 22"/>
          <p:cNvGrpSpPr/>
          <p:nvPr/>
        </p:nvGrpSpPr>
        <p:grpSpPr>
          <a:xfrm>
            <a:off x="1904452" y="4768664"/>
            <a:ext cx="1880288" cy="839270"/>
            <a:chOff x="1904452" y="4768664"/>
            <a:chExt cx="1880288" cy="839270"/>
          </a:xfrm>
        </p:grpSpPr>
        <mc:AlternateContent xmlns:mc="http://schemas.openxmlformats.org/markup-compatibility/2006" xmlns:a14="http://schemas.microsoft.com/office/drawing/2010/main">
          <mc:Choice Requires="a14">
            <p:sp>
              <p:nvSpPr>
                <p:cNvPr id="19" name="TextBox 18"/>
                <p:cNvSpPr txBox="1"/>
                <p:nvPr/>
              </p:nvSpPr>
              <p:spPr>
                <a:xfrm>
                  <a:off x="1904452" y="5238602"/>
                  <a:ext cx="1660263" cy="369332"/>
                </a:xfrm>
                <a:prstGeom prst="rect">
                  <a:avLst/>
                </a:prstGeom>
                <a:noFill/>
                <a:ln>
                  <a:no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smtClean="0">
                            <a:solidFill>
                              <a:srgbClr val="FF0000"/>
                            </a:solidFill>
                            <a:latin typeface="Cambria Math"/>
                          </a:rPr>
                          <m:t>𝑒𝑞𝑢𝑎𝑙</m:t>
                        </m:r>
                        <m:r>
                          <a:rPr lang="en-GB" b="0" i="1" smtClean="0">
                            <a:solidFill>
                              <a:srgbClr val="FF0000"/>
                            </a:solidFill>
                            <a:latin typeface="Cambria Math"/>
                          </a:rPr>
                          <m:t> </m:t>
                        </m:r>
                        <m:r>
                          <a:rPr lang="en-GB" b="0" i="1" smtClean="0">
                            <a:solidFill>
                              <a:srgbClr val="FF0000"/>
                            </a:solidFill>
                            <a:latin typeface="Cambria Math"/>
                          </a:rPr>
                          <m:t>𝑙𝑒𝑛𝑔𝑡h𝑠</m:t>
                        </m:r>
                      </m:oMath>
                    </m:oMathPara>
                  </a14:m>
                  <a:endParaRPr lang="en-GB" dirty="0">
                    <a:solidFill>
                      <a:srgbClr val="FF0000"/>
                    </a:solidFill>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1904452" y="5238602"/>
                  <a:ext cx="1660263" cy="369332"/>
                </a:xfrm>
                <a:prstGeom prst="rect">
                  <a:avLst/>
                </a:prstGeom>
                <a:blipFill rotWithShape="1">
                  <a:blip r:embed="rId5"/>
                  <a:stretch>
                    <a:fillRect b="-11475"/>
                  </a:stretch>
                </a:blipFill>
                <a:ln>
                  <a:noFill/>
                </a:ln>
              </p:spPr>
              <p:txBody>
                <a:bodyPr/>
                <a:lstStyle/>
                <a:p>
                  <a:r>
                    <a:rPr lang="en-GB">
                      <a:noFill/>
                    </a:rPr>
                    <a:t> </a:t>
                  </a:r>
                </a:p>
              </p:txBody>
            </p:sp>
          </mc:Fallback>
        </mc:AlternateContent>
        <p:cxnSp>
          <p:nvCxnSpPr>
            <p:cNvPr id="31" name="Straight Arrow Connector 30"/>
            <p:cNvCxnSpPr/>
            <p:nvPr/>
          </p:nvCxnSpPr>
          <p:spPr>
            <a:xfrm rot="-1380000" flipV="1">
              <a:off x="2681940" y="4768664"/>
              <a:ext cx="210818" cy="44184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3057907" y="4924869"/>
              <a:ext cx="726833" cy="30926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3964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a:spLocks noChangeAspect="1"/>
          </p:cNvSpPr>
          <p:nvPr/>
        </p:nvSpPr>
        <p:spPr>
          <a:xfrm>
            <a:off x="3679331" y="1782016"/>
            <a:ext cx="3978235" cy="3978235"/>
          </a:xfrm>
          <a:prstGeom prst="ellipse">
            <a:avLst/>
          </a:prstGeom>
          <a:solidFill>
            <a:schemeClr val="tx2">
              <a:lumMod val="40000"/>
              <a:lumOff val="60000"/>
            </a:schemeClr>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2066306" y="2975486"/>
            <a:ext cx="1591294" cy="1591294"/>
          </a:xfrm>
          <a:prstGeom prst="ellipse">
            <a:avLst/>
          </a:prstGeom>
          <a:solidFill>
            <a:schemeClr val="tx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11" name="Oval 10"/>
          <p:cNvSpPr/>
          <p:nvPr/>
        </p:nvSpPr>
        <p:spPr>
          <a:xfrm>
            <a:off x="3455827" y="3748296"/>
            <a:ext cx="71252" cy="7125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24" name="Straight Connector 23"/>
          <p:cNvCxnSpPr/>
          <p:nvPr/>
        </p:nvCxnSpPr>
        <p:spPr>
          <a:xfrm>
            <a:off x="1638828" y="2975486"/>
            <a:ext cx="0" cy="1591294"/>
          </a:xfrm>
          <a:prstGeom prst="line">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8031573" y="1782016"/>
            <a:ext cx="1" cy="3978235"/>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1270655" y="3617673"/>
                <a:ext cx="37144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𝑎</m:t>
                      </m:r>
                    </m:oMath>
                  </m:oMathPara>
                </a14:m>
                <a:endParaRPr lang="en-GB" dirty="0"/>
              </a:p>
            </p:txBody>
          </p:sp>
        </mc:Choice>
        <mc:Fallback xmlns="">
          <p:sp>
            <p:nvSpPr>
              <p:cNvPr id="27" name="TextBox 26"/>
              <p:cNvSpPr txBox="1">
                <a:spLocks noRot="1" noChangeAspect="1" noMove="1" noResize="1" noEditPoints="1" noAdjustHandles="1" noChangeArrowheads="1" noChangeShapeType="1" noTextEdit="1"/>
              </p:cNvSpPr>
              <p:nvPr/>
            </p:nvSpPr>
            <p:spPr>
              <a:xfrm>
                <a:off x="1270655" y="3617673"/>
                <a:ext cx="371448" cy="369332"/>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8037597" y="3617673"/>
                <a:ext cx="36766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𝑏</m:t>
                      </m:r>
                    </m:oMath>
                  </m:oMathPara>
                </a14:m>
                <a:endParaRPr lang="en-GB" dirty="0"/>
              </a:p>
            </p:txBody>
          </p:sp>
        </mc:Choice>
        <mc:Fallback xmlns="">
          <p:sp>
            <p:nvSpPr>
              <p:cNvPr id="28" name="TextBox 27"/>
              <p:cNvSpPr txBox="1">
                <a:spLocks noRot="1" noChangeAspect="1" noMove="1" noResize="1" noEditPoints="1" noAdjustHandles="1" noChangeArrowheads="1" noChangeShapeType="1" noTextEdit="1"/>
              </p:cNvSpPr>
              <p:nvPr/>
            </p:nvSpPr>
            <p:spPr>
              <a:xfrm>
                <a:off x="8037597" y="3617673"/>
                <a:ext cx="367665" cy="369332"/>
              </a:xfrm>
              <a:prstGeom prst="rect">
                <a:avLst/>
              </a:prstGeom>
              <a:blipFill rotWithShape="1">
                <a:blip r:embed="rId3"/>
                <a:stretch>
                  <a:fillRect/>
                </a:stretch>
              </a:blipFill>
            </p:spPr>
            <p:txBody>
              <a:bodyPr/>
              <a:lstStyle/>
              <a:p>
                <a:r>
                  <a:rPr lang="en-GB">
                    <a:noFill/>
                  </a:rPr>
                  <a:t> </a:t>
                </a:r>
              </a:p>
            </p:txBody>
          </p:sp>
        </mc:Fallback>
      </mc:AlternateContent>
      <p:sp>
        <p:nvSpPr>
          <p:cNvPr id="29" name="Rectangle 28"/>
          <p:cNvSpPr/>
          <p:nvPr/>
        </p:nvSpPr>
        <p:spPr>
          <a:xfrm>
            <a:off x="385541" y="1119670"/>
            <a:ext cx="5589992" cy="369332"/>
          </a:xfrm>
          <a:prstGeom prst="rect">
            <a:avLst/>
          </a:prstGeom>
        </p:spPr>
        <p:txBody>
          <a:bodyPr wrap="none">
            <a:spAutoFit/>
          </a:bodyPr>
          <a:lstStyle/>
          <a:p>
            <a:r>
              <a:rPr lang="en-GB" dirty="0">
                <a:latin typeface="Comic Sans MS" panose="030F0702030302020204" pitchFamily="66" charset="0"/>
              </a:rPr>
              <a:t>Consider the simplest scenario of just two wheels.</a:t>
            </a:r>
          </a:p>
        </p:txBody>
      </p:sp>
      <p:sp>
        <p:nvSpPr>
          <p:cNvPr id="16" name="Arc 15"/>
          <p:cNvSpPr/>
          <p:nvPr/>
        </p:nvSpPr>
        <p:spPr>
          <a:xfrm>
            <a:off x="3679331" y="1782016"/>
            <a:ext cx="3978235" cy="3978235"/>
          </a:xfrm>
          <a:prstGeom prst="arc">
            <a:avLst>
              <a:gd name="adj1" fmla="val 1674355"/>
              <a:gd name="adj2" fmla="val 10814913"/>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7" name="Oval 16"/>
          <p:cNvSpPr/>
          <p:nvPr/>
        </p:nvSpPr>
        <p:spPr>
          <a:xfrm>
            <a:off x="7216252" y="4618146"/>
            <a:ext cx="71252" cy="7125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1153259" y="4457700"/>
            <a:ext cx="2247731" cy="811178"/>
            <a:chOff x="1153259" y="4457700"/>
            <a:chExt cx="2247731" cy="811178"/>
          </a:xfrm>
        </p:grpSpPr>
        <mc:AlternateContent xmlns:mc="http://schemas.openxmlformats.org/markup-compatibility/2006" xmlns:a14="http://schemas.microsoft.com/office/drawing/2010/main">
          <mc:Choice Requires="a14">
            <p:sp>
              <p:nvSpPr>
                <p:cNvPr id="2" name="TextBox 1"/>
                <p:cNvSpPr txBox="1"/>
                <p:nvPr/>
              </p:nvSpPr>
              <p:spPr>
                <a:xfrm>
                  <a:off x="1153259" y="4899546"/>
                  <a:ext cx="224773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1" i="1" smtClean="0">
                            <a:solidFill>
                              <a:srgbClr val="FF0000"/>
                            </a:solidFill>
                            <a:latin typeface="Cambria Math"/>
                            <a:ea typeface="Cambria Math"/>
                          </a:rPr>
                          <m:t>𝝅</m:t>
                        </m:r>
                        <m:r>
                          <a:rPr lang="en-GB" b="1" i="1" smtClean="0">
                            <a:solidFill>
                              <a:srgbClr val="FF0000"/>
                            </a:solidFill>
                            <a:latin typeface="Cambria Math"/>
                            <a:ea typeface="Cambria Math"/>
                          </a:rPr>
                          <m:t>𝒂</m:t>
                        </m:r>
                        <m:r>
                          <a:rPr lang="en-GB" b="1" i="1" smtClean="0">
                            <a:solidFill>
                              <a:srgbClr val="FF0000"/>
                            </a:solidFill>
                            <a:latin typeface="Cambria Math"/>
                            <a:ea typeface="Cambria Math"/>
                          </a:rPr>
                          <m:t>=</m:t>
                        </m:r>
                        <m:r>
                          <a:rPr lang="en-GB" b="1" i="1" smtClean="0">
                            <a:solidFill>
                              <a:srgbClr val="FF0000"/>
                            </a:solidFill>
                            <a:latin typeface="Cambria Math"/>
                            <a:ea typeface="Cambria Math"/>
                          </a:rPr>
                          <m:t>𝟏</m:t>
                        </m:r>
                        <m:r>
                          <a:rPr lang="en-GB" b="1" i="1" smtClean="0">
                            <a:solidFill>
                              <a:srgbClr val="FF0000"/>
                            </a:solidFill>
                            <a:latin typeface="Cambria Math"/>
                            <a:ea typeface="Cambria Math"/>
                          </a:rPr>
                          <m:t> </m:t>
                        </m:r>
                        <m:r>
                          <a:rPr lang="en-GB" b="1" i="1" smtClean="0">
                            <a:solidFill>
                              <a:srgbClr val="FF0000"/>
                            </a:solidFill>
                            <a:latin typeface="Cambria Math"/>
                            <a:ea typeface="Cambria Math"/>
                          </a:rPr>
                          <m:t>𝒓𝒆𝒗𝒐𝒍𝒖𝒕𝒊𝒐𝒏</m:t>
                        </m:r>
                      </m:oMath>
                    </m:oMathPara>
                  </a14:m>
                  <a:endParaRPr lang="en-GB" b="1" dirty="0">
                    <a:solidFill>
                      <a:srgbClr val="FF0000"/>
                    </a:solidFill>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1153259" y="4899546"/>
                  <a:ext cx="2247731" cy="369332"/>
                </a:xfrm>
                <a:prstGeom prst="rect">
                  <a:avLst/>
                </a:prstGeom>
                <a:blipFill rotWithShape="1">
                  <a:blip r:embed="rId4"/>
                  <a:stretch>
                    <a:fillRect/>
                  </a:stretch>
                </a:blipFill>
              </p:spPr>
              <p:txBody>
                <a:bodyPr/>
                <a:lstStyle/>
                <a:p>
                  <a:r>
                    <a:rPr lang="en-GB">
                      <a:noFill/>
                    </a:rPr>
                    <a:t> </a:t>
                  </a:r>
                </a:p>
              </p:txBody>
            </p:sp>
          </mc:Fallback>
        </mc:AlternateContent>
        <p:cxnSp>
          <p:nvCxnSpPr>
            <p:cNvPr id="6" name="Straight Arrow Connector 5"/>
            <p:cNvCxnSpPr/>
            <p:nvPr/>
          </p:nvCxnSpPr>
          <p:spPr>
            <a:xfrm flipV="1">
              <a:off x="2066306" y="4457700"/>
              <a:ext cx="210818" cy="44184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2966473" y="5592756"/>
            <a:ext cx="4150495" cy="1012515"/>
            <a:chOff x="2966473" y="5592756"/>
            <a:chExt cx="4150495" cy="1012515"/>
          </a:xfrm>
        </p:grpSpPr>
        <mc:AlternateContent xmlns:mc="http://schemas.openxmlformats.org/markup-compatibility/2006" xmlns:a14="http://schemas.microsoft.com/office/drawing/2010/main">
          <mc:Choice Requires="a14">
            <p:sp>
              <p:nvSpPr>
                <p:cNvPr id="18" name="TextBox 17"/>
                <p:cNvSpPr txBox="1"/>
                <p:nvPr/>
              </p:nvSpPr>
              <p:spPr>
                <a:xfrm>
                  <a:off x="2966473" y="6034602"/>
                  <a:ext cx="4150495" cy="5706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1" i="1" smtClean="0">
                            <a:solidFill>
                              <a:srgbClr val="FF0000"/>
                            </a:solidFill>
                            <a:latin typeface="Cambria Math"/>
                            <a:ea typeface="Cambria Math"/>
                          </a:rPr>
                          <m:t>𝝅</m:t>
                        </m:r>
                        <m:r>
                          <a:rPr lang="en-GB" b="1" i="1" smtClean="0">
                            <a:solidFill>
                              <a:srgbClr val="FF0000"/>
                            </a:solidFill>
                            <a:latin typeface="Cambria Math"/>
                            <a:ea typeface="Cambria Math"/>
                          </a:rPr>
                          <m:t>𝒂</m:t>
                        </m:r>
                        <m:r>
                          <a:rPr lang="en-GB" b="1" i="1" smtClean="0">
                            <a:solidFill>
                              <a:srgbClr val="FF0000"/>
                            </a:solidFill>
                            <a:latin typeface="Cambria Math"/>
                            <a:ea typeface="Cambria Math"/>
                          </a:rPr>
                          <m:t>=</m:t>
                        </m:r>
                        <m:f>
                          <m:fPr>
                            <m:ctrlPr>
                              <a:rPr lang="en-GB" b="1" i="1" smtClean="0">
                                <a:solidFill>
                                  <a:srgbClr val="FF0000"/>
                                </a:solidFill>
                                <a:latin typeface="Cambria Math" panose="02040503050406030204" pitchFamily="18" charset="0"/>
                                <a:ea typeface="Cambria Math"/>
                              </a:rPr>
                            </m:ctrlPr>
                          </m:fPr>
                          <m:num>
                            <m:r>
                              <a:rPr lang="en-GB" b="1" i="1" smtClean="0">
                                <a:solidFill>
                                  <a:srgbClr val="FF0000"/>
                                </a:solidFill>
                                <a:latin typeface="Cambria Math"/>
                                <a:ea typeface="Cambria Math"/>
                              </a:rPr>
                              <m:t>𝝅</m:t>
                            </m:r>
                            <m:r>
                              <a:rPr lang="en-GB" b="1" i="1" smtClean="0">
                                <a:solidFill>
                                  <a:srgbClr val="FF0000"/>
                                </a:solidFill>
                                <a:latin typeface="Cambria Math"/>
                                <a:ea typeface="Cambria Math"/>
                              </a:rPr>
                              <m:t>𝒂</m:t>
                            </m:r>
                          </m:num>
                          <m:den>
                            <m:r>
                              <a:rPr lang="en-GB" b="1" i="1" smtClean="0">
                                <a:solidFill>
                                  <a:srgbClr val="FF0000"/>
                                </a:solidFill>
                                <a:latin typeface="Cambria Math"/>
                                <a:ea typeface="Cambria Math"/>
                              </a:rPr>
                              <m:t>𝝅</m:t>
                            </m:r>
                            <m:r>
                              <a:rPr lang="en-GB" b="1" i="1" smtClean="0">
                                <a:solidFill>
                                  <a:srgbClr val="FF0000"/>
                                </a:solidFill>
                                <a:latin typeface="Cambria Math"/>
                                <a:ea typeface="Cambria Math"/>
                              </a:rPr>
                              <m:t>𝒃</m:t>
                            </m:r>
                          </m:den>
                        </m:f>
                        <m:r>
                          <a:rPr lang="en-GB" b="1" i="1" smtClean="0">
                            <a:solidFill>
                              <a:srgbClr val="FF0000"/>
                            </a:solidFill>
                            <a:latin typeface="Cambria Math"/>
                            <a:ea typeface="Cambria Math"/>
                          </a:rPr>
                          <m:t>𝒓𝒆𝒗𝒐𝒍𝒖𝒕𝒊𝒐𝒏</m:t>
                        </m:r>
                        <m:r>
                          <a:rPr lang="en-GB" b="1" i="1" smtClean="0">
                            <a:solidFill>
                              <a:srgbClr val="FF0000"/>
                            </a:solidFill>
                            <a:latin typeface="Cambria Math"/>
                            <a:ea typeface="Cambria Math"/>
                          </a:rPr>
                          <m:t>=</m:t>
                        </m:r>
                        <m:f>
                          <m:fPr>
                            <m:ctrlPr>
                              <a:rPr lang="en-GB" b="1" i="1" smtClean="0">
                                <a:solidFill>
                                  <a:srgbClr val="FF0000"/>
                                </a:solidFill>
                                <a:latin typeface="Cambria Math" panose="02040503050406030204" pitchFamily="18" charset="0"/>
                                <a:ea typeface="Cambria Math"/>
                              </a:rPr>
                            </m:ctrlPr>
                          </m:fPr>
                          <m:num>
                            <m:r>
                              <a:rPr lang="en-GB" b="1" i="1" smtClean="0">
                                <a:solidFill>
                                  <a:srgbClr val="FF0000"/>
                                </a:solidFill>
                                <a:latin typeface="Cambria Math"/>
                                <a:ea typeface="Cambria Math"/>
                              </a:rPr>
                              <m:t>𝒂</m:t>
                            </m:r>
                          </m:num>
                          <m:den>
                            <m:r>
                              <a:rPr lang="en-GB" b="1" i="1" smtClean="0">
                                <a:solidFill>
                                  <a:srgbClr val="FF0000"/>
                                </a:solidFill>
                                <a:latin typeface="Cambria Math"/>
                                <a:ea typeface="Cambria Math"/>
                              </a:rPr>
                              <m:t>𝒃</m:t>
                            </m:r>
                          </m:den>
                        </m:f>
                        <m:r>
                          <a:rPr lang="en-GB" b="1" i="1" smtClean="0">
                            <a:solidFill>
                              <a:srgbClr val="FF0000"/>
                            </a:solidFill>
                            <a:latin typeface="Cambria Math"/>
                            <a:ea typeface="Cambria Math"/>
                          </a:rPr>
                          <m:t> </m:t>
                        </m:r>
                        <m:r>
                          <a:rPr lang="en-GB" b="1" i="1" smtClean="0">
                            <a:solidFill>
                              <a:srgbClr val="FF0000"/>
                            </a:solidFill>
                            <a:latin typeface="Cambria Math"/>
                            <a:ea typeface="Cambria Math"/>
                          </a:rPr>
                          <m:t>𝒓𝒆𝒗𝒐𝒍𝒖𝒕𝒊𝒐𝒏</m:t>
                        </m:r>
                      </m:oMath>
                    </m:oMathPara>
                  </a14:m>
                  <a:endParaRPr lang="en-GB" b="1" dirty="0">
                    <a:solidFill>
                      <a:srgbClr val="FF0000"/>
                    </a:solidFill>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2966473" y="6034602"/>
                  <a:ext cx="4150495" cy="570669"/>
                </a:xfrm>
                <a:prstGeom prst="rect">
                  <a:avLst/>
                </a:prstGeom>
                <a:blipFill rotWithShape="1">
                  <a:blip r:embed="rId5"/>
                  <a:stretch>
                    <a:fillRect/>
                  </a:stretch>
                </a:blipFill>
              </p:spPr>
              <p:txBody>
                <a:bodyPr/>
                <a:lstStyle/>
                <a:p>
                  <a:r>
                    <a:rPr lang="en-GB">
                      <a:noFill/>
                    </a:rPr>
                    <a:t> </a:t>
                  </a:r>
                </a:p>
              </p:txBody>
            </p:sp>
          </mc:Fallback>
        </mc:AlternateContent>
        <p:cxnSp>
          <p:nvCxnSpPr>
            <p:cNvPr id="22" name="Straight Arrow Connector 21"/>
            <p:cNvCxnSpPr/>
            <p:nvPr/>
          </p:nvCxnSpPr>
          <p:spPr>
            <a:xfrm flipV="1">
              <a:off x="4533281" y="5592756"/>
              <a:ext cx="210818" cy="44184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 name="TextBox 2"/>
              <p:cNvSpPr txBox="1"/>
              <p:nvPr/>
            </p:nvSpPr>
            <p:spPr>
              <a:xfrm>
                <a:off x="2234276" y="3524847"/>
                <a:ext cx="1237839"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2800" b="1" i="1" dirty="0" smtClean="0">
                          <a:latin typeface="Cambria Math"/>
                        </a:rPr>
                        <m:t>𝟏</m:t>
                      </m:r>
                      <m:r>
                        <a:rPr lang="en-GB" sz="2800" b="1" i="1" dirty="0" smtClean="0">
                          <a:latin typeface="Cambria Math"/>
                        </a:rPr>
                        <m:t> </m:t>
                      </m:r>
                      <m:r>
                        <a:rPr lang="en-GB" sz="2800" b="1" i="1" dirty="0" smtClean="0">
                          <a:latin typeface="Cambria Math"/>
                        </a:rPr>
                        <m:t>𝒓𝒆𝒗</m:t>
                      </m:r>
                      <m:r>
                        <a:rPr lang="en-GB" sz="2800" b="1" i="1" dirty="0" smtClean="0">
                          <a:latin typeface="Cambria Math"/>
                        </a:rPr>
                        <m:t>.</m:t>
                      </m:r>
                    </m:oMath>
                  </m:oMathPara>
                </a14:m>
                <a:endParaRPr lang="en-GB" sz="2800" b="1" dirty="0"/>
              </a:p>
            </p:txBody>
          </p:sp>
        </mc:Choice>
        <mc:Fallback xmlns="">
          <p:sp>
            <p:nvSpPr>
              <p:cNvPr id="3" name="TextBox 2"/>
              <p:cNvSpPr txBox="1">
                <a:spLocks noRot="1" noChangeAspect="1" noMove="1" noResize="1" noEditPoints="1" noAdjustHandles="1" noChangeArrowheads="1" noChangeShapeType="1" noTextEdit="1"/>
              </p:cNvSpPr>
              <p:nvPr/>
            </p:nvSpPr>
            <p:spPr>
              <a:xfrm>
                <a:off x="2234276" y="3524847"/>
                <a:ext cx="1237839" cy="523220"/>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5034801" y="3368298"/>
                <a:ext cx="1305678" cy="8363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2800" b="1" i="1" dirty="0" smtClean="0">
                              <a:latin typeface="Cambria Math" panose="02040503050406030204" pitchFamily="18" charset="0"/>
                            </a:rPr>
                          </m:ctrlPr>
                        </m:fPr>
                        <m:num>
                          <m:r>
                            <a:rPr lang="en-GB" sz="2800" b="1" i="1" dirty="0" smtClean="0">
                              <a:latin typeface="Cambria Math"/>
                            </a:rPr>
                            <m:t>𝒂</m:t>
                          </m:r>
                        </m:num>
                        <m:den>
                          <m:r>
                            <a:rPr lang="en-GB" sz="2800" b="1" i="1" dirty="0" smtClean="0">
                              <a:latin typeface="Cambria Math"/>
                            </a:rPr>
                            <m:t>𝒃</m:t>
                          </m:r>
                        </m:den>
                      </m:f>
                      <m:r>
                        <a:rPr lang="en-GB" sz="2800" b="1" i="1" dirty="0" smtClean="0">
                          <a:latin typeface="Cambria Math"/>
                        </a:rPr>
                        <m:t> </m:t>
                      </m:r>
                      <m:r>
                        <a:rPr lang="en-GB" sz="2800" b="1" i="1" dirty="0" smtClean="0">
                          <a:latin typeface="Cambria Math"/>
                        </a:rPr>
                        <m:t>𝒓𝒆𝒗</m:t>
                      </m:r>
                      <m:r>
                        <a:rPr lang="en-GB" sz="2800" b="1" i="1" dirty="0" smtClean="0">
                          <a:latin typeface="Cambria Math"/>
                        </a:rPr>
                        <m:t>.</m:t>
                      </m:r>
                    </m:oMath>
                  </m:oMathPara>
                </a14:m>
                <a:endParaRPr lang="en-GB" sz="2800" b="1" dirty="0"/>
              </a:p>
            </p:txBody>
          </p:sp>
        </mc:Choice>
        <mc:Fallback xmlns="">
          <p:sp>
            <p:nvSpPr>
              <p:cNvPr id="23" name="TextBox 22"/>
              <p:cNvSpPr txBox="1">
                <a:spLocks noRot="1" noChangeAspect="1" noMove="1" noResize="1" noEditPoints="1" noAdjustHandles="1" noChangeArrowheads="1" noChangeShapeType="1" noTextEdit="1"/>
              </p:cNvSpPr>
              <p:nvPr/>
            </p:nvSpPr>
            <p:spPr>
              <a:xfrm>
                <a:off x="5034801" y="3368298"/>
                <a:ext cx="1305678" cy="836319"/>
              </a:xfrm>
              <a:prstGeom prst="rect">
                <a:avLst/>
              </a:prstGeom>
              <a:blipFill rotWithShape="1">
                <a:blip r:embed="rId7"/>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042564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mc:AlternateContent xmlns:mc="http://schemas.openxmlformats.org/markup-compatibility/2006" xmlns:a14="http://schemas.microsoft.com/office/drawing/2010/main">
        <mc:Choice Requires="a14">
          <p:sp>
            <p:nvSpPr>
              <p:cNvPr id="29" name="Rectangle 28"/>
              <p:cNvSpPr/>
              <p:nvPr/>
            </p:nvSpPr>
            <p:spPr>
              <a:xfrm>
                <a:off x="385541" y="1072170"/>
                <a:ext cx="7570927" cy="646331"/>
              </a:xfrm>
              <a:prstGeom prst="rect">
                <a:avLst/>
              </a:prstGeom>
            </p:spPr>
            <p:txBody>
              <a:bodyPr wrap="square">
                <a:spAutoFit/>
              </a:bodyPr>
              <a:lstStyle/>
              <a:p>
                <a:r>
                  <a:rPr lang="en-GB" dirty="0">
                    <a:latin typeface="Comic Sans MS" panose="030F0702030302020204" pitchFamily="66" charset="0"/>
                  </a:rPr>
                  <a:t>Let’s now consider five wheels </a:t>
                </a:r>
                <a14:m>
                  <m:oMath xmlns:m="http://schemas.openxmlformats.org/officeDocument/2006/math">
                    <m:r>
                      <a:rPr lang="en-GB" i="1" dirty="0" smtClean="0">
                        <a:latin typeface="Cambria Math"/>
                      </a:rPr>
                      <m:t>𝐴</m:t>
                    </m:r>
                    <m:r>
                      <a:rPr lang="en-GB" i="1" dirty="0" smtClean="0">
                        <a:latin typeface="Cambria Math"/>
                      </a:rPr>
                      <m:t>, </m:t>
                    </m:r>
                    <m:r>
                      <a:rPr lang="en-GB" i="1" dirty="0" smtClean="0">
                        <a:latin typeface="Cambria Math"/>
                      </a:rPr>
                      <m:t>𝐵</m:t>
                    </m:r>
                    <m:r>
                      <a:rPr lang="en-GB" i="1" dirty="0" smtClean="0">
                        <a:latin typeface="Cambria Math"/>
                      </a:rPr>
                      <m:t>, </m:t>
                    </m:r>
                    <m:r>
                      <a:rPr lang="en-GB" i="1" dirty="0" smtClean="0">
                        <a:latin typeface="Cambria Math"/>
                      </a:rPr>
                      <m:t>𝐶</m:t>
                    </m:r>
                    <m:r>
                      <a:rPr lang="en-GB" i="1" dirty="0" smtClean="0">
                        <a:latin typeface="Cambria Math"/>
                      </a:rPr>
                      <m:t>, </m:t>
                    </m:r>
                    <m:r>
                      <a:rPr lang="en-GB" i="1" dirty="0" smtClean="0">
                        <a:latin typeface="Cambria Math"/>
                      </a:rPr>
                      <m:t>𝐷</m:t>
                    </m:r>
                    <m:r>
                      <a:rPr lang="en-GB" i="1" dirty="0" smtClean="0">
                        <a:latin typeface="Cambria Math"/>
                      </a:rPr>
                      <m:t>, </m:t>
                    </m:r>
                    <m:r>
                      <a:rPr lang="en-GB" i="1" dirty="0" smtClean="0">
                        <a:latin typeface="Cambria Math"/>
                      </a:rPr>
                      <m:t>𝐸</m:t>
                    </m:r>
                  </m:oMath>
                </a14:m>
                <a:r>
                  <a:rPr lang="en-GB" dirty="0">
                    <a:latin typeface="Comic Sans MS" panose="030F0702030302020204" pitchFamily="66" charset="0"/>
                  </a:rPr>
                  <a:t> with diameters </a:t>
                </a:r>
                <a14:m>
                  <m:oMath xmlns:m="http://schemas.openxmlformats.org/officeDocument/2006/math">
                    <m:r>
                      <a:rPr lang="en-GB" i="1" dirty="0" smtClean="0">
                        <a:latin typeface="Cambria Math"/>
                      </a:rPr>
                      <m:t>𝑎</m:t>
                    </m:r>
                    <m:r>
                      <a:rPr lang="en-GB" i="1" dirty="0" smtClean="0">
                        <a:latin typeface="Cambria Math"/>
                      </a:rPr>
                      <m:t>, </m:t>
                    </m:r>
                    <m:r>
                      <a:rPr lang="en-GB" i="1" dirty="0" smtClean="0">
                        <a:latin typeface="Cambria Math"/>
                      </a:rPr>
                      <m:t>𝑏</m:t>
                    </m:r>
                    <m:r>
                      <a:rPr lang="en-GB" i="1" dirty="0" smtClean="0">
                        <a:latin typeface="Cambria Math"/>
                      </a:rPr>
                      <m:t>, </m:t>
                    </m:r>
                    <m:r>
                      <a:rPr lang="en-GB" i="1" dirty="0" smtClean="0">
                        <a:latin typeface="Cambria Math"/>
                      </a:rPr>
                      <m:t>𝑐</m:t>
                    </m:r>
                    <m:r>
                      <a:rPr lang="en-GB" i="1" dirty="0" smtClean="0">
                        <a:latin typeface="Cambria Math"/>
                      </a:rPr>
                      <m:t>, </m:t>
                    </m:r>
                    <m:r>
                      <a:rPr lang="en-GB" i="1" dirty="0" smtClean="0">
                        <a:latin typeface="Cambria Math"/>
                      </a:rPr>
                      <m:t>𝑑</m:t>
                    </m:r>
                    <m:r>
                      <a:rPr lang="en-GB" i="1" dirty="0" smtClean="0">
                        <a:latin typeface="Cambria Math"/>
                      </a:rPr>
                      <m:t>, </m:t>
                    </m:r>
                    <m:r>
                      <a:rPr lang="en-GB" i="1" dirty="0" smtClean="0">
                        <a:latin typeface="Cambria Math"/>
                      </a:rPr>
                      <m:t>𝑒</m:t>
                    </m:r>
                  </m:oMath>
                </a14:m>
                <a:r>
                  <a:rPr lang="en-GB" dirty="0">
                    <a:latin typeface="Comic Sans MS" panose="030F0702030302020204" pitchFamily="66" charset="0"/>
                  </a:rPr>
                  <a:t>, respectively, which represents our scenario.</a:t>
                </a:r>
              </a:p>
            </p:txBody>
          </p:sp>
        </mc:Choice>
        <mc:Fallback xmlns="">
          <p:sp>
            <p:nvSpPr>
              <p:cNvPr id="29" name="Rectangle 28"/>
              <p:cNvSpPr>
                <a:spLocks noRot="1" noChangeAspect="1" noMove="1" noResize="1" noEditPoints="1" noAdjustHandles="1" noChangeArrowheads="1" noChangeShapeType="1" noTextEdit="1"/>
              </p:cNvSpPr>
              <p:nvPr/>
            </p:nvSpPr>
            <p:spPr>
              <a:xfrm>
                <a:off x="385541" y="1072170"/>
                <a:ext cx="7570927" cy="646331"/>
              </a:xfrm>
              <a:prstGeom prst="rect">
                <a:avLst/>
              </a:prstGeom>
              <a:blipFill rotWithShape="1">
                <a:blip r:embed="rId2"/>
                <a:stretch>
                  <a:fillRect l="-644" t="-3774" b="-15094"/>
                </a:stretch>
              </a:blipFill>
            </p:spPr>
            <p:txBody>
              <a:bodyPr/>
              <a:lstStyle/>
              <a:p>
                <a:r>
                  <a:rPr lang="en-GB">
                    <a:noFill/>
                  </a:rPr>
                  <a:t> </a:t>
                </a:r>
              </a:p>
            </p:txBody>
          </p:sp>
        </mc:Fallback>
      </mc:AlternateContent>
      <p:sp>
        <p:nvSpPr>
          <p:cNvPr id="7" name="Oval 6"/>
          <p:cNvSpPr/>
          <p:nvPr/>
        </p:nvSpPr>
        <p:spPr>
          <a:xfrm>
            <a:off x="878774" y="2190317"/>
            <a:ext cx="1126762" cy="1126762"/>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Oval 24"/>
          <p:cNvSpPr>
            <a:spLocks noChangeAspect="1"/>
          </p:cNvSpPr>
          <p:nvPr/>
        </p:nvSpPr>
        <p:spPr>
          <a:xfrm>
            <a:off x="2034298" y="1964965"/>
            <a:ext cx="1577467" cy="1577467"/>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Oval 29"/>
          <p:cNvSpPr>
            <a:spLocks noChangeAspect="1"/>
          </p:cNvSpPr>
          <p:nvPr/>
        </p:nvSpPr>
        <p:spPr>
          <a:xfrm>
            <a:off x="3628652" y="2331162"/>
            <a:ext cx="845072" cy="845072"/>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Oval 30"/>
          <p:cNvSpPr>
            <a:spLocks noChangeAspect="1"/>
          </p:cNvSpPr>
          <p:nvPr/>
        </p:nvSpPr>
        <p:spPr>
          <a:xfrm>
            <a:off x="4502486" y="1626936"/>
            <a:ext cx="2253524" cy="2253524"/>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 name="Oval 31"/>
          <p:cNvSpPr>
            <a:spLocks noChangeAspect="1"/>
          </p:cNvSpPr>
          <p:nvPr/>
        </p:nvSpPr>
        <p:spPr>
          <a:xfrm>
            <a:off x="6784773" y="2077641"/>
            <a:ext cx="1352114" cy="1352114"/>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Arc 11"/>
          <p:cNvSpPr/>
          <p:nvPr/>
        </p:nvSpPr>
        <p:spPr>
          <a:xfrm rot="10800000">
            <a:off x="2504092" y="2434759"/>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3" name="Arc 32"/>
          <p:cNvSpPr/>
          <p:nvPr/>
        </p:nvSpPr>
        <p:spPr>
          <a:xfrm rot="10800000">
            <a:off x="5310309" y="2434759"/>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4" name="Arc 33"/>
          <p:cNvSpPr/>
          <p:nvPr/>
        </p:nvSpPr>
        <p:spPr>
          <a:xfrm flipV="1">
            <a:off x="7141891" y="2434759"/>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5" name="Arc 34"/>
          <p:cNvSpPr/>
          <p:nvPr/>
        </p:nvSpPr>
        <p:spPr>
          <a:xfrm flipV="1">
            <a:off x="1123216" y="2434759"/>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6" name="Arc 35"/>
          <p:cNvSpPr/>
          <p:nvPr/>
        </p:nvSpPr>
        <p:spPr>
          <a:xfrm flipV="1">
            <a:off x="3732249" y="2434759"/>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mc:AlternateContent xmlns:mc="http://schemas.openxmlformats.org/markup-compatibility/2006" xmlns:a14="http://schemas.microsoft.com/office/drawing/2010/main">
        <mc:Choice Requires="a14">
          <p:sp>
            <p:nvSpPr>
              <p:cNvPr id="13" name="TextBox 12"/>
              <p:cNvSpPr txBox="1"/>
              <p:nvPr/>
            </p:nvSpPr>
            <p:spPr>
              <a:xfrm>
                <a:off x="1249312" y="2578487"/>
                <a:ext cx="38568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𝐴</m:t>
                      </m:r>
                    </m:oMath>
                  </m:oMathPara>
                </a14:m>
                <a:endParaRPr lang="en-GB" dirty="0"/>
              </a:p>
            </p:txBody>
          </p:sp>
        </mc:Choice>
        <mc:Fallback xmlns="">
          <p:sp>
            <p:nvSpPr>
              <p:cNvPr id="13" name="TextBox 12"/>
              <p:cNvSpPr txBox="1">
                <a:spLocks noRot="1" noChangeAspect="1" noMove="1" noResize="1" noEditPoints="1" noAdjustHandles="1" noChangeArrowheads="1" noChangeShapeType="1" noTextEdit="1"/>
              </p:cNvSpPr>
              <p:nvPr/>
            </p:nvSpPr>
            <p:spPr>
              <a:xfrm>
                <a:off x="1249312" y="2578487"/>
                <a:ext cx="385683" cy="369332"/>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2624996" y="2578487"/>
                <a:ext cx="396069"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𝐵</m:t>
                      </m:r>
                    </m:oMath>
                  </m:oMathPara>
                </a14:m>
                <a:endParaRPr lang="en-GB" dirty="0"/>
              </a:p>
            </p:txBody>
          </p:sp>
        </mc:Choice>
        <mc:Fallback xmlns="">
          <p:sp>
            <p:nvSpPr>
              <p:cNvPr id="37" name="TextBox 36"/>
              <p:cNvSpPr txBox="1">
                <a:spLocks noRot="1" noChangeAspect="1" noMove="1" noResize="1" noEditPoints="1" noAdjustHandles="1" noChangeArrowheads="1" noChangeShapeType="1" noTextEdit="1"/>
              </p:cNvSpPr>
              <p:nvPr/>
            </p:nvSpPr>
            <p:spPr>
              <a:xfrm>
                <a:off x="2624996" y="2578487"/>
                <a:ext cx="396069" cy="369332"/>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3858411" y="2578487"/>
                <a:ext cx="385554"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𝐶</m:t>
                      </m:r>
                    </m:oMath>
                  </m:oMathPara>
                </a14:m>
                <a:endParaRPr lang="en-GB" dirty="0"/>
              </a:p>
            </p:txBody>
          </p:sp>
        </mc:Choice>
        <mc:Fallback xmlns="">
          <p:sp>
            <p:nvSpPr>
              <p:cNvPr id="38" name="TextBox 37"/>
              <p:cNvSpPr txBox="1">
                <a:spLocks noRot="1" noChangeAspect="1" noMove="1" noResize="1" noEditPoints="1" noAdjustHandles="1" noChangeArrowheads="1" noChangeShapeType="1" noTextEdit="1"/>
              </p:cNvSpPr>
              <p:nvPr/>
            </p:nvSpPr>
            <p:spPr>
              <a:xfrm>
                <a:off x="3858411" y="2578487"/>
                <a:ext cx="385554" cy="369332"/>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5426949" y="2578487"/>
                <a:ext cx="40459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𝐷</m:t>
                      </m:r>
                    </m:oMath>
                  </m:oMathPara>
                </a14:m>
                <a:endParaRPr lang="en-GB" dirty="0"/>
              </a:p>
            </p:txBody>
          </p:sp>
        </mc:Choice>
        <mc:Fallback xmlns="">
          <p:sp>
            <p:nvSpPr>
              <p:cNvPr id="39" name="TextBox 38"/>
              <p:cNvSpPr txBox="1">
                <a:spLocks noRot="1" noChangeAspect="1" noMove="1" noResize="1" noEditPoints="1" noAdjustHandles="1" noChangeArrowheads="1" noChangeShapeType="1" noTextEdit="1"/>
              </p:cNvSpPr>
              <p:nvPr/>
            </p:nvSpPr>
            <p:spPr>
              <a:xfrm>
                <a:off x="5426949" y="2578487"/>
                <a:ext cx="404598" cy="369332"/>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7265392" y="2578487"/>
                <a:ext cx="39087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𝐸</m:t>
                      </m:r>
                    </m:oMath>
                  </m:oMathPara>
                </a14:m>
                <a:endParaRPr lang="en-GB" dirty="0"/>
              </a:p>
            </p:txBody>
          </p:sp>
        </mc:Choice>
        <mc:Fallback xmlns="">
          <p:sp>
            <p:nvSpPr>
              <p:cNvPr id="40" name="TextBox 39"/>
              <p:cNvSpPr txBox="1">
                <a:spLocks noRot="1" noChangeAspect="1" noMove="1" noResize="1" noEditPoints="1" noAdjustHandles="1" noChangeArrowheads="1" noChangeShapeType="1" noTextEdit="1"/>
              </p:cNvSpPr>
              <p:nvPr/>
            </p:nvSpPr>
            <p:spPr>
              <a:xfrm>
                <a:off x="7265392" y="2578487"/>
                <a:ext cx="390876" cy="369332"/>
              </a:xfrm>
              <a:prstGeom prst="rect">
                <a:avLst/>
              </a:prstGeom>
              <a:blipFill rotWithShape="1">
                <a:blip r:embed="rId7"/>
                <a:stretch>
                  <a:fillRect/>
                </a:stretch>
              </a:blipFill>
            </p:spPr>
            <p:txBody>
              <a:bodyPr/>
              <a:lstStyle/>
              <a:p>
                <a:r>
                  <a:rPr lang="en-GB">
                    <a:noFill/>
                  </a:rPr>
                  <a:t> </a:t>
                </a:r>
              </a:p>
            </p:txBody>
          </p:sp>
        </mc:Fallback>
      </mc:AlternateContent>
      <p:sp>
        <p:nvSpPr>
          <p:cNvPr id="41" name="Rectangle 40"/>
          <p:cNvSpPr/>
          <p:nvPr/>
        </p:nvSpPr>
        <p:spPr>
          <a:xfrm>
            <a:off x="383566" y="4098320"/>
            <a:ext cx="7570927" cy="646331"/>
          </a:xfrm>
          <a:prstGeom prst="rect">
            <a:avLst/>
          </a:prstGeom>
        </p:spPr>
        <p:txBody>
          <a:bodyPr wrap="square">
            <a:spAutoFit/>
          </a:bodyPr>
          <a:lstStyle/>
          <a:p>
            <a:r>
              <a:rPr lang="en-GB" dirty="0">
                <a:latin typeface="Comic Sans MS" panose="030F0702030302020204" pitchFamily="66" charset="0"/>
              </a:rPr>
              <a:t>The first thing to note is that with five wheels (i.e. an odd number) the last wheel turns in the same direction as the first.</a:t>
            </a:r>
          </a:p>
        </p:txBody>
      </p:sp>
    </p:spTree>
    <p:extLst>
      <p:ext uri="{BB962C8B-B14F-4D97-AF65-F5344CB8AC3E}">
        <p14:creationId xmlns:p14="http://schemas.microsoft.com/office/powerpoint/2010/main" val="31027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500"/>
                                        <p:tgtEl>
                                          <p:spTgt spid="25"/>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fade">
                                      <p:cBhvr>
                                        <p:cTn id="17" dur="500"/>
                                        <p:tgtEl>
                                          <p:spTgt spid="37"/>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fade">
                                      <p:cBhvr>
                                        <p:cTn id="24" dur="500"/>
                                        <p:tgtEl>
                                          <p:spTgt spid="38"/>
                                        </p:tgtEl>
                                      </p:cBhvr>
                                    </p:animEffect>
                                  </p:childTnLst>
                                </p:cTn>
                              </p:par>
                            </p:childTnLst>
                          </p:cTn>
                        </p:par>
                        <p:par>
                          <p:cTn id="25" fill="hold">
                            <p:stCondLst>
                              <p:cond delay="1500"/>
                            </p:stCondLst>
                            <p:childTnLst>
                              <p:par>
                                <p:cTn id="26" presetID="10" presetClass="entr" presetSubtype="0" fill="hold" grpId="0" nodeType="after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fade">
                                      <p:cBhvr>
                                        <p:cTn id="28" dur="500"/>
                                        <p:tgtEl>
                                          <p:spTgt spid="3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fade">
                                      <p:cBhvr>
                                        <p:cTn id="31" dur="500"/>
                                        <p:tgtEl>
                                          <p:spTgt spid="39"/>
                                        </p:tgtEl>
                                      </p:cBhvr>
                                    </p:animEffect>
                                  </p:childTnLst>
                                </p:cTn>
                              </p:par>
                            </p:childTnLst>
                          </p:cTn>
                        </p:par>
                        <p:par>
                          <p:cTn id="32" fill="hold">
                            <p:stCondLst>
                              <p:cond delay="2000"/>
                            </p:stCondLst>
                            <p:childTnLst>
                              <p:par>
                                <p:cTn id="33" presetID="10" presetClass="entr" presetSubtype="0" fill="hold" grpId="0" nodeType="after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fade">
                                      <p:cBhvr>
                                        <p:cTn id="35" dur="500"/>
                                        <p:tgtEl>
                                          <p:spTgt spid="3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0"/>
                                        </p:tgtEl>
                                        <p:attrNameLst>
                                          <p:attrName>style.visibility</p:attrName>
                                        </p:attrNameLst>
                                      </p:cBhvr>
                                      <p:to>
                                        <p:strVal val="visible"/>
                                      </p:to>
                                    </p:set>
                                    <p:animEffect transition="in" filter="fade">
                                      <p:cBhvr>
                                        <p:cTn id="38" dur="500"/>
                                        <p:tgtEl>
                                          <p:spTgt spid="40"/>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fade">
                                      <p:cBhvr>
                                        <p:cTn id="43" dur="500"/>
                                        <p:tgtEl>
                                          <p:spTgt spid="35"/>
                                        </p:tgtEl>
                                      </p:cBhvr>
                                    </p:animEffect>
                                  </p:childTnLst>
                                </p:cTn>
                              </p:par>
                            </p:childTnLst>
                          </p:cTn>
                        </p:par>
                        <p:par>
                          <p:cTn id="44" fill="hold">
                            <p:stCondLst>
                              <p:cond delay="500"/>
                            </p:stCondLst>
                            <p:childTnLst>
                              <p:par>
                                <p:cTn id="45" presetID="10" presetClass="entr" presetSubtype="0" fill="hold" grpId="0" nodeType="after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fade">
                                      <p:cBhvr>
                                        <p:cTn id="51" dur="500"/>
                                        <p:tgtEl>
                                          <p:spTgt spid="36"/>
                                        </p:tgtEl>
                                      </p:cBhvr>
                                    </p:animEffect>
                                  </p:childTnLst>
                                </p:cTn>
                              </p:par>
                            </p:childTnLst>
                          </p:cTn>
                        </p:par>
                        <p:par>
                          <p:cTn id="52" fill="hold">
                            <p:stCondLst>
                              <p:cond delay="1500"/>
                            </p:stCondLst>
                            <p:childTnLst>
                              <p:par>
                                <p:cTn id="53" presetID="10" presetClass="entr" presetSubtype="0" fill="hold" grpId="0" nodeType="after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fade">
                                      <p:cBhvr>
                                        <p:cTn id="55" dur="500"/>
                                        <p:tgtEl>
                                          <p:spTgt spid="33"/>
                                        </p:tgtEl>
                                      </p:cBhvr>
                                    </p:animEffect>
                                  </p:childTnLst>
                                </p:cTn>
                              </p:par>
                            </p:childTnLst>
                          </p:cTn>
                        </p:par>
                        <p:par>
                          <p:cTn id="56" fill="hold">
                            <p:stCondLst>
                              <p:cond delay="2000"/>
                            </p:stCondLst>
                            <p:childTnLst>
                              <p:par>
                                <p:cTn id="57" presetID="10" presetClass="entr" presetSubtype="0" fill="hold" grpId="0" nodeType="after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fade">
                                      <p:cBhvr>
                                        <p:cTn id="59" dur="500"/>
                                        <p:tgtEl>
                                          <p:spTgt spid="34"/>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41"/>
                                        </p:tgtEl>
                                        <p:attrNameLst>
                                          <p:attrName>style.visibility</p:attrName>
                                        </p:attrNameLst>
                                      </p:cBhvr>
                                      <p:to>
                                        <p:strVal val="visible"/>
                                      </p:to>
                                    </p:set>
                                    <p:animEffect transition="in" filter="fade">
                                      <p:cBhvr>
                                        <p:cTn id="64"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5" grpId="0" animBg="1"/>
      <p:bldP spid="30" grpId="0" animBg="1"/>
      <p:bldP spid="31" grpId="0" animBg="1"/>
      <p:bldP spid="32" grpId="0" animBg="1"/>
      <p:bldP spid="12" grpId="0" animBg="1"/>
      <p:bldP spid="33" grpId="0" animBg="1"/>
      <p:bldP spid="34" grpId="0" animBg="1"/>
      <p:bldP spid="35" grpId="0" animBg="1"/>
      <p:bldP spid="36" grpId="0" animBg="1"/>
      <p:bldP spid="13" grpId="0"/>
      <p:bldP spid="37" grpId="0"/>
      <p:bldP spid="38" grpId="0"/>
      <p:bldP spid="39" grpId="0"/>
      <p:bldP spid="40"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7" name="Oval 6"/>
          <p:cNvSpPr/>
          <p:nvPr/>
        </p:nvSpPr>
        <p:spPr>
          <a:xfrm>
            <a:off x="878774" y="1426029"/>
            <a:ext cx="1126762" cy="1126762"/>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Oval 24"/>
          <p:cNvSpPr>
            <a:spLocks noChangeAspect="1"/>
          </p:cNvSpPr>
          <p:nvPr/>
        </p:nvSpPr>
        <p:spPr>
          <a:xfrm>
            <a:off x="2034298" y="1200677"/>
            <a:ext cx="1577467" cy="1577467"/>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Oval 29"/>
          <p:cNvSpPr>
            <a:spLocks noChangeAspect="1"/>
          </p:cNvSpPr>
          <p:nvPr/>
        </p:nvSpPr>
        <p:spPr>
          <a:xfrm>
            <a:off x="3628652" y="1566874"/>
            <a:ext cx="845072" cy="845072"/>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Oval 30"/>
          <p:cNvSpPr>
            <a:spLocks noChangeAspect="1"/>
          </p:cNvSpPr>
          <p:nvPr/>
        </p:nvSpPr>
        <p:spPr>
          <a:xfrm>
            <a:off x="4502486" y="862648"/>
            <a:ext cx="2253524" cy="2253524"/>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 name="Oval 31"/>
          <p:cNvSpPr>
            <a:spLocks noChangeAspect="1"/>
          </p:cNvSpPr>
          <p:nvPr/>
        </p:nvSpPr>
        <p:spPr>
          <a:xfrm>
            <a:off x="6784773" y="1313353"/>
            <a:ext cx="1352114" cy="1352114"/>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Arc 11"/>
          <p:cNvSpPr/>
          <p:nvPr/>
        </p:nvSpPr>
        <p:spPr>
          <a:xfrm rot="10800000">
            <a:off x="2504092" y="1670471"/>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3" name="Arc 32"/>
          <p:cNvSpPr/>
          <p:nvPr/>
        </p:nvSpPr>
        <p:spPr>
          <a:xfrm rot="10800000">
            <a:off x="5310309" y="1670471"/>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4" name="Arc 33"/>
          <p:cNvSpPr/>
          <p:nvPr/>
        </p:nvSpPr>
        <p:spPr>
          <a:xfrm flipV="1">
            <a:off x="7141891" y="1670471"/>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5" name="Arc 34"/>
          <p:cNvSpPr/>
          <p:nvPr/>
        </p:nvSpPr>
        <p:spPr>
          <a:xfrm flipV="1">
            <a:off x="1123216" y="1670471"/>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36" name="Arc 35"/>
          <p:cNvSpPr/>
          <p:nvPr/>
        </p:nvSpPr>
        <p:spPr>
          <a:xfrm flipV="1">
            <a:off x="3732249" y="1670471"/>
            <a:ext cx="637878" cy="637878"/>
          </a:xfrm>
          <a:prstGeom prst="arc">
            <a:avLst>
              <a:gd name="adj1" fmla="val 16200000"/>
              <a:gd name="adj2" fmla="val 856953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mc:AlternateContent xmlns:mc="http://schemas.openxmlformats.org/markup-compatibility/2006" xmlns:a14="http://schemas.microsoft.com/office/drawing/2010/main">
        <mc:Choice Requires="a14">
          <p:sp>
            <p:nvSpPr>
              <p:cNvPr id="13" name="TextBox 12"/>
              <p:cNvSpPr txBox="1"/>
              <p:nvPr/>
            </p:nvSpPr>
            <p:spPr>
              <a:xfrm>
                <a:off x="1249312" y="1814199"/>
                <a:ext cx="385683"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a:rPr>
                        <m:t>𝐴</m:t>
                      </m:r>
                    </m:oMath>
                  </m:oMathPara>
                </a14:m>
                <a:endParaRPr lang="en-GB" dirty="0"/>
              </a:p>
            </p:txBody>
          </p:sp>
        </mc:Choice>
        <mc:Fallback xmlns="">
          <p:sp>
            <p:nvSpPr>
              <p:cNvPr id="13" name="TextBox 12"/>
              <p:cNvSpPr txBox="1">
                <a:spLocks noRot="1" noChangeAspect="1" noMove="1" noResize="1" noEditPoints="1" noAdjustHandles="1" noChangeArrowheads="1" noChangeShapeType="1" noTextEdit="1"/>
              </p:cNvSpPr>
              <p:nvPr/>
            </p:nvSpPr>
            <p:spPr>
              <a:xfrm>
                <a:off x="1249312" y="1814199"/>
                <a:ext cx="385683" cy="369332"/>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2624996" y="1814199"/>
                <a:ext cx="396069"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𝐵</m:t>
                      </m:r>
                    </m:oMath>
                  </m:oMathPara>
                </a14:m>
                <a:endParaRPr lang="en-GB" dirty="0"/>
              </a:p>
            </p:txBody>
          </p:sp>
        </mc:Choice>
        <mc:Fallback xmlns="">
          <p:sp>
            <p:nvSpPr>
              <p:cNvPr id="37" name="TextBox 36"/>
              <p:cNvSpPr txBox="1">
                <a:spLocks noRot="1" noChangeAspect="1" noMove="1" noResize="1" noEditPoints="1" noAdjustHandles="1" noChangeArrowheads="1" noChangeShapeType="1" noTextEdit="1"/>
              </p:cNvSpPr>
              <p:nvPr/>
            </p:nvSpPr>
            <p:spPr>
              <a:xfrm>
                <a:off x="2624996" y="1814199"/>
                <a:ext cx="396069" cy="369332"/>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3858411" y="1814199"/>
                <a:ext cx="385554"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𝐶</m:t>
                      </m:r>
                    </m:oMath>
                  </m:oMathPara>
                </a14:m>
                <a:endParaRPr lang="en-GB" dirty="0"/>
              </a:p>
            </p:txBody>
          </p:sp>
        </mc:Choice>
        <mc:Fallback xmlns="">
          <p:sp>
            <p:nvSpPr>
              <p:cNvPr id="38" name="TextBox 37"/>
              <p:cNvSpPr txBox="1">
                <a:spLocks noRot="1" noChangeAspect="1" noMove="1" noResize="1" noEditPoints="1" noAdjustHandles="1" noChangeArrowheads="1" noChangeShapeType="1" noTextEdit="1"/>
              </p:cNvSpPr>
              <p:nvPr/>
            </p:nvSpPr>
            <p:spPr>
              <a:xfrm>
                <a:off x="3858411" y="1814199"/>
                <a:ext cx="385554" cy="369332"/>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5426949" y="1814199"/>
                <a:ext cx="40459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𝐷</m:t>
                      </m:r>
                    </m:oMath>
                  </m:oMathPara>
                </a14:m>
                <a:endParaRPr lang="en-GB" dirty="0"/>
              </a:p>
            </p:txBody>
          </p:sp>
        </mc:Choice>
        <mc:Fallback xmlns="">
          <p:sp>
            <p:nvSpPr>
              <p:cNvPr id="39" name="TextBox 38"/>
              <p:cNvSpPr txBox="1">
                <a:spLocks noRot="1" noChangeAspect="1" noMove="1" noResize="1" noEditPoints="1" noAdjustHandles="1" noChangeArrowheads="1" noChangeShapeType="1" noTextEdit="1"/>
              </p:cNvSpPr>
              <p:nvPr/>
            </p:nvSpPr>
            <p:spPr>
              <a:xfrm>
                <a:off x="5426949" y="1814199"/>
                <a:ext cx="404598" cy="369332"/>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7265392" y="1814199"/>
                <a:ext cx="39087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a:rPr>
                        <m:t>𝐸</m:t>
                      </m:r>
                    </m:oMath>
                  </m:oMathPara>
                </a14:m>
                <a:endParaRPr lang="en-GB" dirty="0"/>
              </a:p>
            </p:txBody>
          </p:sp>
        </mc:Choice>
        <mc:Fallback xmlns="">
          <p:sp>
            <p:nvSpPr>
              <p:cNvPr id="40" name="TextBox 39"/>
              <p:cNvSpPr txBox="1">
                <a:spLocks noRot="1" noChangeAspect="1" noMove="1" noResize="1" noEditPoints="1" noAdjustHandles="1" noChangeArrowheads="1" noChangeShapeType="1" noTextEdit="1"/>
              </p:cNvSpPr>
              <p:nvPr/>
            </p:nvSpPr>
            <p:spPr>
              <a:xfrm>
                <a:off x="7265392" y="1814199"/>
                <a:ext cx="390876" cy="369332"/>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Rectangle 40"/>
              <p:cNvSpPr/>
              <p:nvPr/>
            </p:nvSpPr>
            <p:spPr>
              <a:xfrm>
                <a:off x="383566" y="3033776"/>
                <a:ext cx="7570927" cy="3293466"/>
              </a:xfrm>
              <a:prstGeom prst="rect">
                <a:avLst/>
              </a:prstGeom>
            </p:spPr>
            <p:txBody>
              <a:bodyPr wrap="square">
                <a:spAutoFit/>
              </a:bodyPr>
              <a:lstStyle/>
              <a:p>
                <a:r>
                  <a:rPr lang="en-GB" dirty="0">
                    <a:latin typeface="Comic Sans MS" panose="030F0702030302020204" pitchFamily="66" charset="0"/>
                  </a:rPr>
                  <a:t>When</a:t>
                </a:r>
              </a:p>
              <a:p>
                <a:r>
                  <a:rPr lang="en-GB" dirty="0">
                    <a:latin typeface="Comic Sans MS" panose="030F0702030302020204" pitchFamily="66" charset="0"/>
                  </a:rPr>
                  <a:t>	</a:t>
                </a:r>
                <a14:m>
                  <m:oMath xmlns:m="http://schemas.openxmlformats.org/officeDocument/2006/math">
                    <m:r>
                      <a:rPr lang="en-GB" i="1" dirty="0" smtClean="0">
                        <a:latin typeface="Cambria Math"/>
                      </a:rPr>
                      <m:t>𝐴</m:t>
                    </m:r>
                  </m:oMath>
                </a14:m>
                <a:r>
                  <a:rPr lang="en-GB" dirty="0">
                    <a:latin typeface="Comic Sans MS" panose="030F0702030302020204" pitchFamily="66" charset="0"/>
                  </a:rPr>
                  <a:t> makes 	</a:t>
                </a:r>
                <a14:m>
                  <m:oMath xmlns:m="http://schemas.openxmlformats.org/officeDocument/2006/math">
                    <m:r>
                      <a:rPr lang="en-GB" i="1" dirty="0" smtClean="0">
                        <a:latin typeface="Cambria Math"/>
                      </a:rPr>
                      <m:t>1</m:t>
                    </m:r>
                  </m:oMath>
                </a14:m>
                <a:r>
                  <a:rPr lang="en-GB" dirty="0">
                    <a:latin typeface="Comic Sans MS" panose="030F0702030302020204" pitchFamily="66" charset="0"/>
                  </a:rPr>
                  <a:t> revolution,</a:t>
                </a:r>
                <a:br>
                  <a:rPr lang="en-GB" dirty="0">
                    <a:latin typeface="Comic Sans MS" panose="030F0702030302020204" pitchFamily="66" charset="0"/>
                  </a:rPr>
                </a:br>
                <a:endParaRPr lang="en-GB" dirty="0">
                  <a:latin typeface="Comic Sans MS" panose="030F0702030302020204" pitchFamily="66" charset="0"/>
                </a:endParaRPr>
              </a:p>
              <a:p>
                <a:r>
                  <a:rPr lang="en-GB" dirty="0">
                    <a:latin typeface="Comic Sans MS" panose="030F0702030302020204" pitchFamily="66" charset="0"/>
                  </a:rPr>
                  <a:t>	</a:t>
                </a:r>
                <a14:m>
                  <m:oMath xmlns:m="http://schemas.openxmlformats.org/officeDocument/2006/math">
                    <m:r>
                      <a:rPr lang="en-GB" i="1" dirty="0" smtClean="0">
                        <a:latin typeface="Cambria Math"/>
                      </a:rPr>
                      <m:t>𝐵</m:t>
                    </m:r>
                  </m:oMath>
                </a14:m>
                <a:r>
                  <a:rPr lang="en-GB" dirty="0">
                    <a:latin typeface="Comic Sans MS" panose="030F0702030302020204" pitchFamily="66" charset="0"/>
                  </a:rPr>
                  <a:t> makes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a:rPr>
                          <m:t>𝑎</m:t>
                        </m:r>
                      </m:num>
                      <m:den>
                        <m:r>
                          <a:rPr lang="en-GB" b="0" i="1" smtClean="0">
                            <a:latin typeface="Cambria Math"/>
                          </a:rPr>
                          <m:t>𝑏</m:t>
                        </m:r>
                      </m:den>
                    </m:f>
                  </m:oMath>
                </a14:m>
                <a:r>
                  <a:rPr lang="en-GB" dirty="0">
                    <a:latin typeface="Comic Sans MS" panose="030F0702030302020204" pitchFamily="66" charset="0"/>
                  </a:rPr>
                  <a:t> revolution, so</a:t>
                </a:r>
                <a:br>
                  <a:rPr lang="en-GB" dirty="0">
                    <a:latin typeface="Comic Sans MS" panose="030F0702030302020204" pitchFamily="66" charset="0"/>
                  </a:rPr>
                </a:br>
                <a:endParaRPr lang="en-GB" dirty="0">
                  <a:latin typeface="Comic Sans MS" panose="030F0702030302020204" pitchFamily="66" charset="0"/>
                </a:endParaRPr>
              </a:p>
              <a:p>
                <a:r>
                  <a:rPr lang="en-GB" dirty="0">
                    <a:latin typeface="Comic Sans MS" panose="030F0702030302020204" pitchFamily="66" charset="0"/>
                  </a:rPr>
                  <a:t>	</a:t>
                </a:r>
                <a14:m>
                  <m:oMath xmlns:m="http://schemas.openxmlformats.org/officeDocument/2006/math">
                    <m:r>
                      <a:rPr lang="en-GB" i="1" dirty="0" smtClean="0">
                        <a:latin typeface="Cambria Math"/>
                      </a:rPr>
                      <m:t>𝐶</m:t>
                    </m:r>
                  </m:oMath>
                </a14:m>
                <a:r>
                  <a:rPr lang="en-GB" dirty="0">
                    <a:latin typeface="Comic Sans MS" panose="030F0702030302020204" pitchFamily="66" charset="0"/>
                  </a:rPr>
                  <a:t> makes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a:rPr>
                          <m:t>𝑎</m:t>
                        </m:r>
                      </m:num>
                      <m:den>
                        <m:r>
                          <a:rPr lang="en-GB" b="0" i="1" smtClean="0">
                            <a:latin typeface="Cambria Math"/>
                          </a:rPr>
                          <m:t>𝑏</m:t>
                        </m:r>
                      </m:den>
                    </m:f>
                    <m:r>
                      <a:rPr lang="en-GB" i="1" smtClean="0">
                        <a:latin typeface="Cambria Math"/>
                        <a:ea typeface="Cambria Math"/>
                      </a:rPr>
                      <m:t>×</m:t>
                    </m:r>
                    <m:f>
                      <m:fPr>
                        <m:ctrlPr>
                          <a:rPr lang="en-GB" i="1" smtClean="0">
                            <a:latin typeface="Cambria Math" panose="02040503050406030204" pitchFamily="18" charset="0"/>
                          </a:rPr>
                        </m:ctrlPr>
                      </m:fPr>
                      <m:num>
                        <m:r>
                          <a:rPr lang="en-GB" b="0" i="1" smtClean="0">
                            <a:latin typeface="Cambria Math"/>
                          </a:rPr>
                          <m:t>𝑏</m:t>
                        </m:r>
                      </m:num>
                      <m:den>
                        <m:r>
                          <a:rPr lang="en-GB" b="0" i="1" smtClean="0">
                            <a:latin typeface="Cambria Math"/>
                          </a:rPr>
                          <m:t>𝑐</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𝑎</m:t>
                        </m:r>
                      </m:num>
                      <m:den>
                        <m:r>
                          <a:rPr lang="en-GB" b="0" i="1" smtClean="0">
                            <a:latin typeface="Cambria Math"/>
                          </a:rPr>
                          <m:t>𝑐</m:t>
                        </m:r>
                      </m:den>
                    </m:f>
                  </m:oMath>
                </a14:m>
                <a:r>
                  <a:rPr lang="en-GB" dirty="0">
                    <a:latin typeface="Comic Sans MS" panose="030F0702030302020204" pitchFamily="66" charset="0"/>
                  </a:rPr>
                  <a:t> revolution, so</a:t>
                </a:r>
                <a:br>
                  <a:rPr lang="en-GB" dirty="0">
                    <a:latin typeface="Comic Sans MS" panose="030F0702030302020204" pitchFamily="66" charset="0"/>
                  </a:rPr>
                </a:br>
                <a:endParaRPr lang="en-GB" dirty="0">
                  <a:latin typeface="Comic Sans MS" panose="030F0702030302020204" pitchFamily="66" charset="0"/>
                </a:endParaRPr>
              </a:p>
              <a:p>
                <a:r>
                  <a:rPr lang="en-GB" dirty="0">
                    <a:latin typeface="Comic Sans MS" panose="030F0702030302020204" pitchFamily="66" charset="0"/>
                  </a:rPr>
                  <a:t>	</a:t>
                </a:r>
                <a14:m>
                  <m:oMath xmlns:m="http://schemas.openxmlformats.org/officeDocument/2006/math">
                    <m:r>
                      <a:rPr lang="en-GB" i="1" dirty="0" smtClean="0">
                        <a:latin typeface="Cambria Math"/>
                      </a:rPr>
                      <m:t>𝐷</m:t>
                    </m:r>
                  </m:oMath>
                </a14:m>
                <a:r>
                  <a:rPr lang="en-GB" dirty="0">
                    <a:latin typeface="Comic Sans MS" panose="030F0702030302020204" pitchFamily="66" charset="0"/>
                  </a:rPr>
                  <a:t> makes		</a:t>
                </a:r>
                <a14:m>
                  <m:oMath xmlns:m="http://schemas.openxmlformats.org/officeDocument/2006/math">
                    <m:f>
                      <m:fPr>
                        <m:ctrlPr>
                          <a:rPr lang="en-GB" i="1">
                            <a:latin typeface="Cambria Math" panose="02040503050406030204" pitchFamily="18" charset="0"/>
                          </a:rPr>
                        </m:ctrlPr>
                      </m:fPr>
                      <m:num>
                        <m:r>
                          <a:rPr lang="en-GB" i="1">
                            <a:latin typeface="Cambria Math"/>
                          </a:rPr>
                          <m:t>𝑎</m:t>
                        </m:r>
                      </m:num>
                      <m:den>
                        <m:r>
                          <a:rPr lang="en-GB" b="0" i="1" smtClean="0">
                            <a:latin typeface="Cambria Math"/>
                          </a:rPr>
                          <m:t>𝑐</m:t>
                        </m:r>
                      </m:den>
                    </m:f>
                    <m:r>
                      <a:rPr lang="en-GB" i="1">
                        <a:latin typeface="Cambria Math"/>
                        <a:ea typeface="Cambria Math"/>
                      </a:rPr>
                      <m:t>×</m:t>
                    </m:r>
                    <m:f>
                      <m:fPr>
                        <m:ctrlPr>
                          <a:rPr lang="en-GB" i="1">
                            <a:latin typeface="Cambria Math" panose="02040503050406030204" pitchFamily="18" charset="0"/>
                          </a:rPr>
                        </m:ctrlPr>
                      </m:fPr>
                      <m:num>
                        <m:r>
                          <a:rPr lang="en-GB" b="0" i="1" smtClean="0">
                            <a:latin typeface="Cambria Math"/>
                          </a:rPr>
                          <m:t>𝑐</m:t>
                        </m:r>
                      </m:num>
                      <m:den>
                        <m:r>
                          <a:rPr lang="en-GB" b="0" i="1" smtClean="0">
                            <a:latin typeface="Cambria Math"/>
                          </a:rPr>
                          <m:t>𝑑</m:t>
                        </m:r>
                      </m:den>
                    </m:f>
                    <m:r>
                      <a:rPr lang="en-GB" i="1">
                        <a:latin typeface="Cambria Math"/>
                      </a:rPr>
                      <m:t>=</m:t>
                    </m:r>
                    <m:f>
                      <m:fPr>
                        <m:ctrlPr>
                          <a:rPr lang="en-GB" i="1">
                            <a:latin typeface="Cambria Math" panose="02040503050406030204" pitchFamily="18" charset="0"/>
                          </a:rPr>
                        </m:ctrlPr>
                      </m:fPr>
                      <m:num>
                        <m:r>
                          <a:rPr lang="en-GB" i="1">
                            <a:latin typeface="Cambria Math"/>
                          </a:rPr>
                          <m:t>𝑎</m:t>
                        </m:r>
                      </m:num>
                      <m:den>
                        <m:r>
                          <a:rPr lang="en-GB" b="0" i="1" smtClean="0">
                            <a:latin typeface="Cambria Math"/>
                          </a:rPr>
                          <m:t>𝑑</m:t>
                        </m:r>
                      </m:den>
                    </m:f>
                  </m:oMath>
                </a14:m>
                <a:r>
                  <a:rPr lang="en-GB" dirty="0">
                    <a:latin typeface="Comic Sans MS" panose="030F0702030302020204" pitchFamily="66" charset="0"/>
                  </a:rPr>
                  <a:t> revolution, so</a:t>
                </a:r>
                <a:br>
                  <a:rPr lang="en-GB" dirty="0">
                    <a:latin typeface="Comic Sans MS" panose="030F0702030302020204" pitchFamily="66" charset="0"/>
                  </a:rPr>
                </a:br>
                <a:endParaRPr lang="en-GB" dirty="0">
                  <a:latin typeface="Comic Sans MS" panose="030F0702030302020204" pitchFamily="66" charset="0"/>
                </a:endParaRPr>
              </a:p>
              <a:p>
                <a:r>
                  <a:rPr lang="en-GB" dirty="0">
                    <a:latin typeface="Comic Sans MS" panose="030F0702030302020204" pitchFamily="66" charset="0"/>
                  </a:rPr>
                  <a:t>	</a:t>
                </a:r>
                <a14:m>
                  <m:oMath xmlns:m="http://schemas.openxmlformats.org/officeDocument/2006/math">
                    <m:r>
                      <a:rPr lang="en-GB" b="0" i="1" dirty="0" smtClean="0">
                        <a:latin typeface="Cambria Math"/>
                      </a:rPr>
                      <m:t>𝐸</m:t>
                    </m:r>
                  </m:oMath>
                </a14:m>
                <a:r>
                  <a:rPr lang="en-GB" dirty="0">
                    <a:latin typeface="Comic Sans MS" panose="030F0702030302020204" pitchFamily="66" charset="0"/>
                  </a:rPr>
                  <a:t> makes		</a:t>
                </a:r>
                <a14:m>
                  <m:oMath xmlns:m="http://schemas.openxmlformats.org/officeDocument/2006/math">
                    <m:f>
                      <m:fPr>
                        <m:ctrlPr>
                          <a:rPr lang="en-GB" i="1">
                            <a:latin typeface="Cambria Math" panose="02040503050406030204" pitchFamily="18" charset="0"/>
                          </a:rPr>
                        </m:ctrlPr>
                      </m:fPr>
                      <m:num>
                        <m:r>
                          <a:rPr lang="en-GB" i="1">
                            <a:latin typeface="Cambria Math"/>
                          </a:rPr>
                          <m:t>𝑎</m:t>
                        </m:r>
                      </m:num>
                      <m:den>
                        <m:r>
                          <a:rPr lang="en-GB" b="0" i="1" smtClean="0">
                            <a:latin typeface="Cambria Math"/>
                          </a:rPr>
                          <m:t>𝑑</m:t>
                        </m:r>
                      </m:den>
                    </m:f>
                    <m:r>
                      <a:rPr lang="en-GB" i="1">
                        <a:latin typeface="Cambria Math"/>
                        <a:ea typeface="Cambria Math"/>
                      </a:rPr>
                      <m:t>×</m:t>
                    </m:r>
                    <m:f>
                      <m:fPr>
                        <m:ctrlPr>
                          <a:rPr lang="en-GB" i="1">
                            <a:latin typeface="Cambria Math" panose="02040503050406030204" pitchFamily="18" charset="0"/>
                          </a:rPr>
                        </m:ctrlPr>
                      </m:fPr>
                      <m:num>
                        <m:r>
                          <a:rPr lang="en-GB" b="0" i="1" smtClean="0">
                            <a:latin typeface="Cambria Math"/>
                          </a:rPr>
                          <m:t>𝑑</m:t>
                        </m:r>
                      </m:num>
                      <m:den>
                        <m:r>
                          <a:rPr lang="en-GB" b="0" i="1" smtClean="0">
                            <a:latin typeface="Cambria Math"/>
                          </a:rPr>
                          <m:t>𝑒</m:t>
                        </m:r>
                      </m:den>
                    </m:f>
                    <m:r>
                      <a:rPr lang="en-GB" i="1">
                        <a:latin typeface="Cambria Math"/>
                      </a:rPr>
                      <m:t>=</m:t>
                    </m:r>
                    <m:f>
                      <m:fPr>
                        <m:ctrlPr>
                          <a:rPr lang="en-GB" i="1">
                            <a:latin typeface="Cambria Math" panose="02040503050406030204" pitchFamily="18" charset="0"/>
                          </a:rPr>
                        </m:ctrlPr>
                      </m:fPr>
                      <m:num>
                        <m:r>
                          <a:rPr lang="en-GB" i="1">
                            <a:latin typeface="Cambria Math"/>
                          </a:rPr>
                          <m:t>𝑎</m:t>
                        </m:r>
                      </m:num>
                      <m:den>
                        <m:r>
                          <a:rPr lang="en-GB" b="0" i="1" smtClean="0">
                            <a:latin typeface="Cambria Math"/>
                          </a:rPr>
                          <m:t>𝑒</m:t>
                        </m:r>
                      </m:den>
                    </m:f>
                  </m:oMath>
                </a14:m>
                <a:r>
                  <a:rPr lang="en-GB" dirty="0">
                    <a:latin typeface="Comic Sans MS" panose="030F0702030302020204" pitchFamily="66" charset="0"/>
                  </a:rPr>
                  <a:t> revolution.</a:t>
                </a:r>
              </a:p>
            </p:txBody>
          </p:sp>
        </mc:Choice>
        <mc:Fallback xmlns="">
          <p:sp>
            <p:nvSpPr>
              <p:cNvPr id="41" name="Rectangle 40"/>
              <p:cNvSpPr>
                <a:spLocks noRot="1" noChangeAspect="1" noMove="1" noResize="1" noEditPoints="1" noAdjustHandles="1" noChangeArrowheads="1" noChangeShapeType="1" noTextEdit="1"/>
              </p:cNvSpPr>
              <p:nvPr/>
            </p:nvSpPr>
            <p:spPr>
              <a:xfrm>
                <a:off x="383566" y="3033776"/>
                <a:ext cx="7570927" cy="3293466"/>
              </a:xfrm>
              <a:prstGeom prst="rect">
                <a:avLst/>
              </a:prstGeom>
              <a:blipFill rotWithShape="1">
                <a:blip r:embed="rId7"/>
                <a:stretch>
                  <a:fillRect l="-725" t="-741" b="-37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 name="TextBox 1"/>
              <p:cNvSpPr txBox="1"/>
              <p:nvPr/>
            </p:nvSpPr>
            <p:spPr>
              <a:xfrm>
                <a:off x="5902712" y="3643110"/>
                <a:ext cx="3268588" cy="2449388"/>
              </a:xfrm>
              <a:prstGeom prst="rect">
                <a:avLst/>
              </a:prstGeom>
              <a:noFill/>
            </p:spPr>
            <p:txBody>
              <a:bodyPr wrap="square" rtlCol="0">
                <a:spAutoFit/>
              </a:bodyPr>
              <a:lstStyle/>
              <a:p>
                <a:r>
                  <a:rPr lang="en-GB" dirty="0">
                    <a:latin typeface="Comic Sans MS" panose="030F0702030302020204" pitchFamily="66" charset="0"/>
                  </a:rPr>
                  <a:t>So as far as our puzzle is concerned the only relevant diameters are the first and last.</a:t>
                </a:r>
              </a:p>
              <a:p>
                <a:endParaRPr lang="en-GB" dirty="0">
                  <a:latin typeface="Comic Sans MS" panose="030F0702030302020204" pitchFamily="66" charset="0"/>
                </a:endParaRPr>
              </a:p>
              <a:p>
                <a:r>
                  <a:rPr lang="en-GB" dirty="0">
                    <a:latin typeface="Comic Sans MS" panose="030F0702030302020204" pitchFamily="66" charset="0"/>
                  </a:rPr>
                  <a:t>When the first wheel makes </a:t>
                </a:r>
                <a14:m>
                  <m:oMath xmlns:m="http://schemas.openxmlformats.org/officeDocument/2006/math">
                    <m:r>
                      <a:rPr lang="en-GB" i="1" dirty="0" smtClean="0">
                        <a:latin typeface="Cambria Math"/>
                      </a:rPr>
                      <m:t>1</m:t>
                    </m:r>
                  </m:oMath>
                </a14:m>
                <a:r>
                  <a:rPr lang="en-GB" dirty="0">
                    <a:latin typeface="Comic Sans MS" panose="030F0702030302020204" pitchFamily="66" charset="0"/>
                  </a:rPr>
                  <a:t> revolution the last one makes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a:rPr>
                          <m:t>130</m:t>
                        </m:r>
                      </m:num>
                      <m:den>
                        <m:r>
                          <a:rPr lang="en-GB" b="0" i="1" smtClean="0">
                            <a:latin typeface="Cambria Math"/>
                          </a:rPr>
                          <m:t>480</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13</m:t>
                        </m:r>
                      </m:num>
                      <m:den>
                        <m:r>
                          <a:rPr lang="en-GB" b="0" i="1" smtClean="0">
                            <a:latin typeface="Cambria Math"/>
                          </a:rPr>
                          <m:t>48</m:t>
                        </m:r>
                      </m:den>
                    </m:f>
                  </m:oMath>
                </a14:m>
                <a:r>
                  <a:rPr lang="en-GB" dirty="0">
                    <a:latin typeface="Comic Sans MS" panose="030F0702030302020204" pitchFamily="66" charset="0"/>
                  </a:rPr>
                  <a:t> revolution.</a:t>
                </a:r>
              </a:p>
            </p:txBody>
          </p:sp>
        </mc:Choice>
        <mc:Fallback xmlns="">
          <p:sp>
            <p:nvSpPr>
              <p:cNvPr id="2" name="TextBox 1"/>
              <p:cNvSpPr txBox="1">
                <a:spLocks noRot="1" noChangeAspect="1" noMove="1" noResize="1" noEditPoints="1" noAdjustHandles="1" noChangeArrowheads="1" noChangeShapeType="1" noTextEdit="1"/>
              </p:cNvSpPr>
              <p:nvPr/>
            </p:nvSpPr>
            <p:spPr>
              <a:xfrm>
                <a:off x="5902712" y="3643110"/>
                <a:ext cx="3268588" cy="2449388"/>
              </a:xfrm>
              <a:prstGeom prst="rect">
                <a:avLst/>
              </a:prstGeom>
              <a:blipFill rotWithShape="1">
                <a:blip r:embed="rId8"/>
                <a:stretch>
                  <a:fillRect l="-1493" t="-998" r="-1679"/>
                </a:stretch>
              </a:blipFill>
            </p:spPr>
            <p:txBody>
              <a:bodyPr/>
              <a:lstStyle/>
              <a:p>
                <a:r>
                  <a:rPr lang="en-GB">
                    <a:noFill/>
                  </a:rPr>
                  <a:t> </a:t>
                </a:r>
              </a:p>
            </p:txBody>
          </p:sp>
        </mc:Fallback>
      </mc:AlternateContent>
    </p:spTree>
    <p:extLst>
      <p:ext uri="{BB962C8B-B14F-4D97-AF65-F5344CB8AC3E}">
        <p14:creationId xmlns:p14="http://schemas.microsoft.com/office/powerpoint/2010/main" val="1826854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xEl>
                                              <p:pRg st="0" end="0"/>
                                            </p:txEl>
                                          </p:spTgt>
                                        </p:tgtEl>
                                        <p:attrNameLst>
                                          <p:attrName>style.visibility</p:attrName>
                                        </p:attrNameLst>
                                      </p:cBhvr>
                                      <p:to>
                                        <p:strVal val="visible"/>
                                      </p:to>
                                    </p:set>
                                    <p:animEffect transition="in" filter="fade">
                                      <p:cBhvr>
                                        <p:cTn id="7" dur="500"/>
                                        <p:tgtEl>
                                          <p:spTgt spid="41">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1">
                                            <p:txEl>
                                              <p:pRg st="1" end="1"/>
                                            </p:txEl>
                                          </p:spTgt>
                                        </p:tgtEl>
                                        <p:attrNameLst>
                                          <p:attrName>style.visibility</p:attrName>
                                        </p:attrNameLst>
                                      </p:cBhvr>
                                      <p:to>
                                        <p:strVal val="visible"/>
                                      </p:to>
                                    </p:set>
                                    <p:animEffect transition="in" filter="fade">
                                      <p:cBhvr>
                                        <p:cTn id="11" dur="500"/>
                                        <p:tgtEl>
                                          <p:spTgt spid="41">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1">
                                            <p:txEl>
                                              <p:pRg st="2" end="2"/>
                                            </p:txEl>
                                          </p:spTgt>
                                        </p:tgtEl>
                                        <p:attrNameLst>
                                          <p:attrName>style.visibility</p:attrName>
                                        </p:attrNameLst>
                                      </p:cBhvr>
                                      <p:to>
                                        <p:strVal val="visible"/>
                                      </p:to>
                                    </p:set>
                                    <p:animEffect transition="in" filter="fade">
                                      <p:cBhvr>
                                        <p:cTn id="15" dur="500"/>
                                        <p:tgtEl>
                                          <p:spTgt spid="4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1">
                                            <p:txEl>
                                              <p:pRg st="3" end="3"/>
                                            </p:txEl>
                                          </p:spTgt>
                                        </p:tgtEl>
                                        <p:attrNameLst>
                                          <p:attrName>style.visibility</p:attrName>
                                        </p:attrNameLst>
                                      </p:cBhvr>
                                      <p:to>
                                        <p:strVal val="visible"/>
                                      </p:to>
                                    </p:set>
                                    <p:animEffect transition="in" filter="fade">
                                      <p:cBhvr>
                                        <p:cTn id="20" dur="500"/>
                                        <p:tgtEl>
                                          <p:spTgt spid="41">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1">
                                            <p:txEl>
                                              <p:pRg st="4" end="4"/>
                                            </p:txEl>
                                          </p:spTgt>
                                        </p:tgtEl>
                                        <p:attrNameLst>
                                          <p:attrName>style.visibility</p:attrName>
                                        </p:attrNameLst>
                                      </p:cBhvr>
                                      <p:to>
                                        <p:strVal val="visible"/>
                                      </p:to>
                                    </p:set>
                                    <p:animEffect transition="in" filter="fade">
                                      <p:cBhvr>
                                        <p:cTn id="25" dur="500"/>
                                        <p:tgtEl>
                                          <p:spTgt spid="41">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1">
                                            <p:txEl>
                                              <p:pRg st="5" end="5"/>
                                            </p:txEl>
                                          </p:spTgt>
                                        </p:tgtEl>
                                        <p:attrNameLst>
                                          <p:attrName>style.visibility</p:attrName>
                                        </p:attrNameLst>
                                      </p:cBhvr>
                                      <p:to>
                                        <p:strVal val="visible"/>
                                      </p:to>
                                    </p:set>
                                    <p:animEffect transition="in" filter="fade">
                                      <p:cBhvr>
                                        <p:cTn id="30" dur="500"/>
                                        <p:tgtEl>
                                          <p:spTgt spid="41">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
                                            <p:txEl>
                                              <p:pRg st="0" end="0"/>
                                            </p:txEl>
                                          </p:spTgt>
                                        </p:tgtEl>
                                        <p:attrNameLst>
                                          <p:attrName>style.visibility</p:attrName>
                                        </p:attrNameLst>
                                      </p:cBhvr>
                                      <p:to>
                                        <p:strVal val="visible"/>
                                      </p:to>
                                    </p:set>
                                    <p:animEffect transition="in" filter="fade">
                                      <p:cBhvr>
                                        <p:cTn id="35" dur="500"/>
                                        <p:tgtEl>
                                          <p:spTgt spid="2">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
                                            <p:txEl>
                                              <p:pRg st="2" end="2"/>
                                            </p:txEl>
                                          </p:spTgt>
                                        </p:tgtEl>
                                        <p:attrNameLst>
                                          <p:attrName>style.visibility</p:attrName>
                                        </p:attrNameLst>
                                      </p:cBhvr>
                                      <p:to>
                                        <p:strVal val="visible"/>
                                      </p:to>
                                    </p:set>
                                    <p:animEffect transition="in" filter="fade">
                                      <p:cBhvr>
                                        <p:cTn id="40"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uiExpand="1" build="p"/>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4" name="Group 83"/>
          <p:cNvGrpSpPr/>
          <p:nvPr/>
        </p:nvGrpSpPr>
        <p:grpSpPr>
          <a:xfrm>
            <a:off x="2723801" y="1379043"/>
            <a:ext cx="2309935" cy="2309935"/>
            <a:chOff x="2552700" y="1409700"/>
            <a:chExt cx="4038600" cy="4038600"/>
          </a:xfrm>
        </p:grpSpPr>
        <p:sp>
          <p:nvSpPr>
            <p:cNvPr id="85" name="Pie 84"/>
            <p:cNvSpPr>
              <a:spLocks noChangeAspect="1"/>
            </p:cNvSpPr>
            <p:nvPr/>
          </p:nvSpPr>
          <p:spPr>
            <a:xfrm>
              <a:off x="2571750"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6" name="Pie 85"/>
            <p:cNvSpPr>
              <a:spLocks noChangeAspect="1"/>
            </p:cNvSpPr>
            <p:nvPr/>
          </p:nvSpPr>
          <p:spPr>
            <a:xfrm rot="10800000">
              <a:off x="2571751" y="1428750"/>
              <a:ext cx="4000500" cy="4000500"/>
            </a:xfrm>
            <a:prstGeom prst="pie">
              <a:avLst>
                <a:gd name="adj1" fmla="val 12298"/>
                <a:gd name="adj2" fmla="val 5412384"/>
              </a:avLst>
            </a:prstGeom>
            <a:solidFill>
              <a:srgbClr val="FFFF66"/>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7" name="Pie 86"/>
            <p:cNvSpPr>
              <a:spLocks noChangeAspect="1"/>
            </p:cNvSpPr>
            <p:nvPr/>
          </p:nvSpPr>
          <p:spPr>
            <a:xfrm rot="10800000">
              <a:off x="2571751"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8" name="Pie 87"/>
            <p:cNvSpPr>
              <a:spLocks noChangeAspect="1"/>
            </p:cNvSpPr>
            <p:nvPr/>
          </p:nvSpPr>
          <p:spPr>
            <a:xfrm>
              <a:off x="2571750" y="1428750"/>
              <a:ext cx="4000500" cy="4000500"/>
            </a:xfrm>
            <a:prstGeom prst="pie">
              <a:avLst>
                <a:gd name="adj1" fmla="val 5412457"/>
                <a:gd name="adj2" fmla="val 10786778"/>
              </a:avLst>
            </a:prstGeom>
            <a:solidFill>
              <a:srgbClr val="FF505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89" name="Straight Connector 88"/>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Oval 93"/>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Oval 94"/>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6" name="Oval 95"/>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7" name="Oval 9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 name="Oval 1"/>
          <p:cNvSpPr>
            <a:spLocks noChangeAspect="1"/>
          </p:cNvSpPr>
          <p:nvPr/>
        </p:nvSpPr>
        <p:spPr>
          <a:xfrm>
            <a:off x="2696505" y="1359698"/>
            <a:ext cx="2369479" cy="2369479"/>
          </a:xfrm>
          <a:prstGeom prst="ellipse">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Arc 51"/>
          <p:cNvSpPr/>
          <p:nvPr/>
        </p:nvSpPr>
        <p:spPr>
          <a:xfrm rot="5400000" flipH="1">
            <a:off x="5417441" y="4618249"/>
            <a:ext cx="1435212" cy="1435212"/>
          </a:xfrm>
          <a:prstGeom prst="arc">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68" name="Group 67"/>
          <p:cNvGrpSpPr/>
          <p:nvPr/>
        </p:nvGrpSpPr>
        <p:grpSpPr>
          <a:xfrm>
            <a:off x="2745213" y="3572079"/>
            <a:ext cx="1000382" cy="1000382"/>
            <a:chOff x="2552700" y="1409700"/>
            <a:chExt cx="4038600" cy="4038600"/>
          </a:xfrm>
        </p:grpSpPr>
        <p:sp>
          <p:nvSpPr>
            <p:cNvPr id="69" name="Pie 68"/>
            <p:cNvSpPr/>
            <p:nvPr/>
          </p:nvSpPr>
          <p:spPr>
            <a:xfrm>
              <a:off x="2667000"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Pie 69"/>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1" name="Pie 70"/>
            <p:cNvSpPr/>
            <p:nvPr/>
          </p:nvSpPr>
          <p:spPr>
            <a:xfrm rot="10800000">
              <a:off x="2667001"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2" name="Pie 71"/>
            <p:cNvSpPr/>
            <p:nvPr/>
          </p:nvSpPr>
          <p:spPr>
            <a:xfrm>
              <a:off x="2667000" y="1524000"/>
              <a:ext cx="3810000" cy="3810000"/>
            </a:xfrm>
            <a:prstGeom prst="pie">
              <a:avLst>
                <a:gd name="adj1" fmla="val 5412457"/>
                <a:gd name="adj2" fmla="val 10786778"/>
              </a:avLst>
            </a:prstGeom>
            <a:solidFill>
              <a:srgbClr val="66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73" name="Straight Connector 72"/>
            <p:cNvCxnSpPr>
              <a:stCxn id="78" idx="0"/>
              <a:endCxn id="78" idx="4"/>
            </p:cNvCxnSpPr>
            <p:nvPr/>
          </p:nvCxnSpPr>
          <p:spPr>
            <a:xfrm>
              <a:off x="4572000" y="1409700"/>
              <a:ext cx="0" cy="403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78" idx="2"/>
              <a:endCxn id="78" idx="6"/>
            </p:cNvCxnSpPr>
            <p:nvPr/>
          </p:nvCxnSpPr>
          <p:spPr>
            <a:xfrm>
              <a:off x="2552700" y="3429000"/>
              <a:ext cx="403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8" idx="1"/>
              <a:endCxn id="78" idx="5"/>
            </p:cNvCxnSpPr>
            <p:nvPr/>
          </p:nvCxnSpPr>
          <p:spPr>
            <a:xfrm>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78" idx="7"/>
              <a:endCxn id="78" idx="3"/>
            </p:cNvCxnSpPr>
            <p:nvPr/>
          </p:nvCxnSpPr>
          <p:spPr>
            <a:xfrm flipH="1">
              <a:off x="3144139" y="2001139"/>
              <a:ext cx="2855722" cy="28557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Oval 77"/>
            <p:cNvSpPr/>
            <p:nvPr/>
          </p:nvSpPr>
          <p:spPr>
            <a:xfrm>
              <a:off x="2552700" y="1409700"/>
              <a:ext cx="4038600" cy="40386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Oval 78"/>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0" name="Oval 79"/>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1" name="Oval 80"/>
            <p:cNvSpPr/>
            <p:nvPr/>
          </p:nvSpPr>
          <p:spPr>
            <a:xfrm>
              <a:off x="2628900" y="1485900"/>
              <a:ext cx="3886200" cy="38862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2" name="Oval 81"/>
            <p:cNvSpPr/>
            <p:nvPr/>
          </p:nvSpPr>
          <p:spPr>
            <a:xfrm>
              <a:off x="2676525" y="1533525"/>
              <a:ext cx="3790950" cy="379095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3" name="Oval 82"/>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98" name="Straight Arrow Connector 97"/>
          <p:cNvCxnSpPr/>
          <p:nvPr/>
        </p:nvCxnSpPr>
        <p:spPr>
          <a:xfrm flipH="1" flipV="1">
            <a:off x="7882908" y="4083310"/>
            <a:ext cx="346724" cy="76517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0" name="TextBox 6149"/>
          <p:cNvSpPr txBox="1"/>
          <p:nvPr/>
        </p:nvSpPr>
        <p:spPr>
          <a:xfrm>
            <a:off x="662152" y="358517"/>
            <a:ext cx="2529860" cy="523220"/>
          </a:xfrm>
          <a:prstGeom prst="rect">
            <a:avLst/>
          </a:prstGeom>
          <a:noFill/>
        </p:spPr>
        <p:txBody>
          <a:bodyPr wrap="none" rtlCol="0">
            <a:spAutoFit/>
          </a:bodyPr>
          <a:lstStyle/>
          <a:p>
            <a:r>
              <a:rPr lang="en-GB" sz="2800" b="1" dirty="0">
                <a:latin typeface="Comic Sans MS" panose="030F0702030302020204" pitchFamily="66" charset="0"/>
              </a:rPr>
              <a:t>Letter Wheel</a:t>
            </a:r>
          </a:p>
        </p:txBody>
      </p:sp>
      <p:sp>
        <p:nvSpPr>
          <p:cNvPr id="6151" name="TextBox 6150"/>
          <p:cNvSpPr txBox="1"/>
          <p:nvPr/>
        </p:nvSpPr>
        <p:spPr>
          <a:xfrm>
            <a:off x="5197223" y="6203145"/>
            <a:ext cx="3804837" cy="646331"/>
          </a:xfrm>
          <a:prstGeom prst="rect">
            <a:avLst/>
          </a:prstGeom>
          <a:noFill/>
        </p:spPr>
        <p:txBody>
          <a:bodyPr wrap="square" rtlCol="0">
            <a:spAutoFit/>
          </a:bodyPr>
          <a:lstStyle/>
          <a:p>
            <a:r>
              <a:rPr lang="en-GB" dirty="0">
                <a:latin typeface="Comic Sans MS" panose="030F0702030302020204" pitchFamily="66" charset="0"/>
              </a:rPr>
              <a:t>This wheel makes 69 complete revolutions in the direction shown</a:t>
            </a:r>
          </a:p>
        </p:txBody>
      </p:sp>
      <p:sp>
        <p:nvSpPr>
          <p:cNvPr id="6152" name="TextBox 6151"/>
          <p:cNvSpPr txBox="1"/>
          <p:nvPr/>
        </p:nvSpPr>
        <p:spPr>
          <a:xfrm>
            <a:off x="4619784" y="5833813"/>
            <a:ext cx="904415" cy="369332"/>
          </a:xfrm>
          <a:prstGeom prst="rect">
            <a:avLst/>
          </a:prstGeom>
          <a:noFill/>
        </p:spPr>
        <p:txBody>
          <a:bodyPr wrap="none" rtlCol="0">
            <a:spAutoFit/>
          </a:bodyPr>
          <a:lstStyle/>
          <a:p>
            <a:r>
              <a:rPr lang="en-GB" dirty="0"/>
              <a:t>130mm</a:t>
            </a:r>
          </a:p>
        </p:txBody>
      </p:sp>
      <p:sp>
        <p:nvSpPr>
          <p:cNvPr id="113" name="TextBox 112"/>
          <p:cNvSpPr txBox="1"/>
          <p:nvPr/>
        </p:nvSpPr>
        <p:spPr>
          <a:xfrm>
            <a:off x="5102321" y="127210"/>
            <a:ext cx="904415" cy="369332"/>
          </a:xfrm>
          <a:prstGeom prst="rect">
            <a:avLst/>
          </a:prstGeom>
          <a:noFill/>
        </p:spPr>
        <p:txBody>
          <a:bodyPr wrap="none" rtlCol="0">
            <a:spAutoFit/>
          </a:bodyPr>
          <a:lstStyle/>
          <a:p>
            <a:r>
              <a:rPr lang="en-GB" dirty="0"/>
              <a:t>480mm</a:t>
            </a:r>
          </a:p>
        </p:txBody>
      </p:sp>
      <p:grpSp>
        <p:nvGrpSpPr>
          <p:cNvPr id="3" name="Group 2"/>
          <p:cNvGrpSpPr/>
          <p:nvPr/>
        </p:nvGrpSpPr>
        <p:grpSpPr>
          <a:xfrm>
            <a:off x="5029681" y="116822"/>
            <a:ext cx="4038600" cy="4038600"/>
            <a:chOff x="2552700" y="1409700"/>
            <a:chExt cx="4038600" cy="4038600"/>
          </a:xfrm>
        </p:grpSpPr>
        <p:sp>
          <p:nvSpPr>
            <p:cNvPr id="4" name="Oval 3"/>
            <p:cNvSpPr/>
            <p:nvPr/>
          </p:nvSpPr>
          <p:spPr>
            <a:xfrm>
              <a:off x="2552700" y="1409700"/>
              <a:ext cx="4038600" cy="4038600"/>
            </a:xfrm>
            <a:prstGeom prst="ellipse">
              <a:avLst/>
            </a:prstGeom>
            <a:solidFill>
              <a:srgbClr val="FFFF66"/>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Oval 4"/>
            <p:cNvSpPr/>
            <p:nvPr/>
          </p:nvSpPr>
          <p:spPr>
            <a:xfrm>
              <a:off x="3924300" y="2781300"/>
              <a:ext cx="1295400" cy="1295400"/>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p:cNvSpPr/>
            <p:nvPr/>
          </p:nvSpPr>
          <p:spPr>
            <a:xfrm>
              <a:off x="3038475" y="1895475"/>
              <a:ext cx="3067050" cy="3067050"/>
            </a:xfrm>
            <a:prstGeom prst="ellipse">
              <a:avLst/>
            </a:prstGeom>
            <a:solidFill>
              <a:schemeClr val="accent4">
                <a:lumMod val="20000"/>
                <a:lumOff val="8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p:cNvSpPr/>
            <p:nvPr/>
          </p:nvSpPr>
          <p:spPr>
            <a:xfrm>
              <a:off x="4533900" y="3390900"/>
              <a:ext cx="76200" cy="76200"/>
            </a:xfrm>
            <a:prstGeom prst="ellipse">
              <a:avLst/>
            </a:prstGeom>
            <a:solidFill>
              <a:schemeClr val="tx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8" name="Group 7"/>
            <p:cNvGrpSpPr/>
            <p:nvPr/>
          </p:nvGrpSpPr>
          <p:grpSpPr>
            <a:xfrm>
              <a:off x="2600325" y="1457325"/>
              <a:ext cx="3943350" cy="3943350"/>
              <a:chOff x="2600325" y="1457325"/>
              <a:chExt cx="3943350" cy="3943350"/>
            </a:xfrm>
            <a:solidFill>
              <a:schemeClr val="bg1"/>
            </a:solidFill>
          </p:grpSpPr>
          <p:grpSp>
            <p:nvGrpSpPr>
              <p:cNvPr id="30" name="Group 29"/>
              <p:cNvGrpSpPr/>
              <p:nvPr/>
            </p:nvGrpSpPr>
            <p:grpSpPr>
              <a:xfrm>
                <a:off x="4381500" y="1457325"/>
                <a:ext cx="381000" cy="3943350"/>
                <a:chOff x="4381500" y="1457325"/>
                <a:chExt cx="381000" cy="3943350"/>
              </a:xfrm>
              <a:grpFill/>
            </p:grpSpPr>
            <p:sp>
              <p:nvSpPr>
                <p:cNvPr id="34" name="Oval 3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I</a:t>
                  </a:r>
                </a:p>
              </p:txBody>
            </p:sp>
            <p:sp>
              <p:nvSpPr>
                <p:cNvPr id="35" name="Oval 3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A</a:t>
                  </a:r>
                  <a:endParaRPr lang="en-GB" b="1" dirty="0">
                    <a:latin typeface="Comic Sans MS" panose="030F0702030302020204" pitchFamily="66" charset="0"/>
                  </a:endParaRPr>
                </a:p>
              </p:txBody>
            </p:sp>
          </p:grpSp>
          <p:grpSp>
            <p:nvGrpSpPr>
              <p:cNvPr id="31" name="Group 30"/>
              <p:cNvGrpSpPr/>
              <p:nvPr/>
            </p:nvGrpSpPr>
            <p:grpSpPr>
              <a:xfrm rot="5400000">
                <a:off x="4381500" y="1457325"/>
                <a:ext cx="381000" cy="3943350"/>
                <a:chOff x="4381500" y="1457325"/>
                <a:chExt cx="381000" cy="3943350"/>
              </a:xfrm>
              <a:grpFill/>
            </p:grpSpPr>
            <p:sp>
              <p:nvSpPr>
                <p:cNvPr id="32" name="Oval 3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E</a:t>
                  </a:r>
                </a:p>
              </p:txBody>
            </p:sp>
            <p:sp>
              <p:nvSpPr>
                <p:cNvPr id="33" name="Oval 3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M</a:t>
                  </a:r>
                </a:p>
              </p:txBody>
            </p:sp>
          </p:grpSp>
        </p:grpSp>
        <p:grpSp>
          <p:nvGrpSpPr>
            <p:cNvPr id="9" name="Group 8"/>
            <p:cNvGrpSpPr/>
            <p:nvPr/>
          </p:nvGrpSpPr>
          <p:grpSpPr>
            <a:xfrm rot="-1380000">
              <a:off x="2600325" y="1457325"/>
              <a:ext cx="3943350" cy="3943350"/>
              <a:chOff x="2600325" y="1457325"/>
              <a:chExt cx="3943350" cy="3943350"/>
            </a:xfrm>
            <a:solidFill>
              <a:schemeClr val="bg1"/>
            </a:solidFill>
          </p:grpSpPr>
          <p:grpSp>
            <p:nvGrpSpPr>
              <p:cNvPr id="24" name="Group 23"/>
              <p:cNvGrpSpPr/>
              <p:nvPr/>
            </p:nvGrpSpPr>
            <p:grpSpPr>
              <a:xfrm>
                <a:off x="4381500" y="1457325"/>
                <a:ext cx="381000" cy="3943350"/>
                <a:chOff x="4381500" y="1457325"/>
                <a:chExt cx="381000" cy="3943350"/>
              </a:xfrm>
              <a:grpFill/>
            </p:grpSpPr>
            <p:sp>
              <p:nvSpPr>
                <p:cNvPr id="28" name="Oval 27"/>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J</a:t>
                  </a:r>
                </a:p>
              </p:txBody>
            </p:sp>
            <p:sp>
              <p:nvSpPr>
                <p:cNvPr id="29" name="Oval 28"/>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B</a:t>
                  </a:r>
                  <a:endParaRPr lang="en-GB" b="1" dirty="0">
                    <a:latin typeface="Comic Sans MS" panose="030F0702030302020204" pitchFamily="66" charset="0"/>
                  </a:endParaRPr>
                </a:p>
              </p:txBody>
            </p:sp>
          </p:grpSp>
          <p:grpSp>
            <p:nvGrpSpPr>
              <p:cNvPr id="25" name="Group 24"/>
              <p:cNvGrpSpPr/>
              <p:nvPr/>
            </p:nvGrpSpPr>
            <p:grpSpPr>
              <a:xfrm rot="5400000">
                <a:off x="4381500" y="1457325"/>
                <a:ext cx="381000" cy="3943350"/>
                <a:chOff x="4381500" y="1457325"/>
                <a:chExt cx="381000" cy="3943350"/>
              </a:xfrm>
              <a:grpFill/>
            </p:grpSpPr>
            <p:sp>
              <p:nvSpPr>
                <p:cNvPr id="26" name="Oval 2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F</a:t>
                  </a:r>
                </a:p>
              </p:txBody>
            </p:sp>
            <p:sp>
              <p:nvSpPr>
                <p:cNvPr id="27" name="Oval 2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N</a:t>
                  </a:r>
                </a:p>
              </p:txBody>
            </p:sp>
          </p:grpSp>
        </p:grpSp>
        <p:grpSp>
          <p:nvGrpSpPr>
            <p:cNvPr id="10" name="Group 9"/>
            <p:cNvGrpSpPr/>
            <p:nvPr/>
          </p:nvGrpSpPr>
          <p:grpSpPr>
            <a:xfrm rot="-4080000">
              <a:off x="2600325" y="1457325"/>
              <a:ext cx="3943350" cy="3943350"/>
              <a:chOff x="2600325" y="1457325"/>
              <a:chExt cx="3943350" cy="3943350"/>
            </a:xfrm>
            <a:solidFill>
              <a:schemeClr val="bg1"/>
            </a:solidFill>
          </p:grpSpPr>
          <p:grpSp>
            <p:nvGrpSpPr>
              <p:cNvPr id="18" name="Group 17"/>
              <p:cNvGrpSpPr/>
              <p:nvPr/>
            </p:nvGrpSpPr>
            <p:grpSpPr>
              <a:xfrm>
                <a:off x="4381500" y="1457325"/>
                <a:ext cx="381000" cy="3943350"/>
                <a:chOff x="4381500" y="1457325"/>
                <a:chExt cx="381000" cy="3943350"/>
              </a:xfrm>
              <a:grpFill/>
            </p:grpSpPr>
            <p:sp>
              <p:nvSpPr>
                <p:cNvPr id="22" name="Oval 21"/>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L</a:t>
                  </a:r>
                </a:p>
              </p:txBody>
            </p:sp>
            <p:sp>
              <p:nvSpPr>
                <p:cNvPr id="23" name="Oval 22"/>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D</a:t>
                  </a:r>
                  <a:endParaRPr lang="en-GB" b="1" dirty="0">
                    <a:latin typeface="Comic Sans MS" panose="030F0702030302020204" pitchFamily="66" charset="0"/>
                  </a:endParaRPr>
                </a:p>
              </p:txBody>
            </p:sp>
          </p:grpSp>
          <p:grpSp>
            <p:nvGrpSpPr>
              <p:cNvPr id="19" name="Group 18"/>
              <p:cNvGrpSpPr/>
              <p:nvPr/>
            </p:nvGrpSpPr>
            <p:grpSpPr>
              <a:xfrm rot="5400000">
                <a:off x="4381500" y="1457325"/>
                <a:ext cx="381000" cy="3943350"/>
                <a:chOff x="4381500" y="1457325"/>
                <a:chExt cx="381000" cy="3943350"/>
              </a:xfrm>
              <a:grpFill/>
            </p:grpSpPr>
            <p:sp>
              <p:nvSpPr>
                <p:cNvPr id="20" name="Oval 19"/>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H</a:t>
                  </a:r>
                </a:p>
              </p:txBody>
            </p:sp>
            <p:sp>
              <p:nvSpPr>
                <p:cNvPr id="21" name="Oval 20"/>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P</a:t>
                  </a:r>
                </a:p>
              </p:txBody>
            </p:sp>
          </p:grpSp>
        </p:grpSp>
        <p:grpSp>
          <p:nvGrpSpPr>
            <p:cNvPr id="11" name="Group 10"/>
            <p:cNvGrpSpPr/>
            <p:nvPr/>
          </p:nvGrpSpPr>
          <p:grpSpPr>
            <a:xfrm rot="-2700000">
              <a:off x="2600325" y="1457325"/>
              <a:ext cx="3943350" cy="3943350"/>
              <a:chOff x="2600325" y="1457325"/>
              <a:chExt cx="3943350" cy="3943350"/>
            </a:xfrm>
            <a:solidFill>
              <a:schemeClr val="bg1"/>
            </a:solidFill>
          </p:grpSpPr>
          <p:grpSp>
            <p:nvGrpSpPr>
              <p:cNvPr id="12" name="Group 11"/>
              <p:cNvGrpSpPr/>
              <p:nvPr/>
            </p:nvGrpSpPr>
            <p:grpSpPr>
              <a:xfrm>
                <a:off x="4381500" y="1457325"/>
                <a:ext cx="381000" cy="3943350"/>
                <a:chOff x="4381500" y="1457325"/>
                <a:chExt cx="381000" cy="3943350"/>
              </a:xfrm>
              <a:grpFill/>
            </p:grpSpPr>
            <p:sp>
              <p:nvSpPr>
                <p:cNvPr id="16" name="Oval 15"/>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K</a:t>
                  </a:r>
                </a:p>
              </p:txBody>
            </p:sp>
            <p:sp>
              <p:nvSpPr>
                <p:cNvPr id="17" name="Oval 16"/>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C</a:t>
                  </a:r>
                  <a:endParaRPr lang="en-GB" b="1" dirty="0">
                    <a:latin typeface="Comic Sans MS" panose="030F0702030302020204" pitchFamily="66" charset="0"/>
                  </a:endParaRPr>
                </a:p>
              </p:txBody>
            </p:sp>
          </p:grpSp>
          <p:grpSp>
            <p:nvGrpSpPr>
              <p:cNvPr id="13" name="Group 12"/>
              <p:cNvGrpSpPr/>
              <p:nvPr/>
            </p:nvGrpSpPr>
            <p:grpSpPr>
              <a:xfrm rot="5400000">
                <a:off x="4381500" y="1457325"/>
                <a:ext cx="381000" cy="3943350"/>
                <a:chOff x="4381500" y="1457325"/>
                <a:chExt cx="381000" cy="3943350"/>
              </a:xfrm>
              <a:grpFill/>
            </p:grpSpPr>
            <p:sp>
              <p:nvSpPr>
                <p:cNvPr id="14" name="Oval 13"/>
                <p:cNvSpPr/>
                <p:nvPr/>
              </p:nvSpPr>
              <p:spPr>
                <a:xfrm rot="10800000">
                  <a:off x="4381500" y="145732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G</a:t>
                  </a:r>
                </a:p>
              </p:txBody>
            </p:sp>
            <p:sp>
              <p:nvSpPr>
                <p:cNvPr id="15" name="Oval 14"/>
                <p:cNvSpPr/>
                <p:nvPr/>
              </p:nvSpPr>
              <p:spPr>
                <a:xfrm>
                  <a:off x="4381500" y="5019675"/>
                  <a:ext cx="381000" cy="381000"/>
                </a:xfrm>
                <a:prstGeom prst="ellipse">
                  <a:avLst/>
                </a:prstGeom>
                <a:grp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mic Sans MS" panose="030F0702030302020204" pitchFamily="66" charset="0"/>
                    </a:rPr>
                    <a:t>O</a:t>
                  </a:r>
                </a:p>
              </p:txBody>
            </p:sp>
          </p:grpSp>
        </p:grpSp>
      </p:grpSp>
      <mc:AlternateContent xmlns:mc="http://schemas.openxmlformats.org/markup-compatibility/2006" xmlns:a14="http://schemas.microsoft.com/office/drawing/2010/main">
        <mc:Choice Requires="a14">
          <p:sp>
            <p:nvSpPr>
              <p:cNvPr id="99" name="TextBox 98"/>
              <p:cNvSpPr txBox="1"/>
              <p:nvPr/>
            </p:nvSpPr>
            <p:spPr>
              <a:xfrm>
                <a:off x="163770" y="2822584"/>
                <a:ext cx="2379855" cy="349858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69</m:t>
                      </m:r>
                      <m:r>
                        <a:rPr lang="en-GB" b="0" i="1" smtClean="0">
                          <a:latin typeface="Cambria Math"/>
                          <a:ea typeface="Cambria Math"/>
                        </a:rPr>
                        <m:t>×</m:t>
                      </m:r>
                      <m:f>
                        <m:fPr>
                          <m:ctrlPr>
                            <a:rPr lang="en-GB" b="0" i="1" smtClean="0">
                              <a:latin typeface="Cambria Math" panose="02040503050406030204" pitchFamily="18" charset="0"/>
                              <a:ea typeface="Cambria Math"/>
                            </a:rPr>
                          </m:ctrlPr>
                        </m:fPr>
                        <m:num>
                          <m:r>
                            <a:rPr lang="en-GB" b="0" i="1" smtClean="0">
                              <a:latin typeface="Cambria Math"/>
                              <a:ea typeface="Cambria Math"/>
                            </a:rPr>
                            <m:t>13</m:t>
                          </m:r>
                        </m:num>
                        <m:den>
                          <m:r>
                            <a:rPr lang="en-GB" b="0" i="1" smtClean="0">
                              <a:latin typeface="Cambria Math"/>
                              <a:ea typeface="Cambria Math"/>
                            </a:rPr>
                            <m:t>48</m:t>
                          </m:r>
                        </m:den>
                      </m:f>
                      <m:r>
                        <a:rPr lang="en-GB" b="0" i="1" smtClean="0">
                          <a:latin typeface="Cambria Math"/>
                          <a:ea typeface="Cambria Math"/>
                        </a:rPr>
                        <m:t>=18.6875</m:t>
                      </m:r>
                    </m:oMath>
                  </m:oMathPara>
                </a14:m>
                <a:endParaRPr lang="en-GB" dirty="0">
                  <a:latin typeface="Comic Sans MS" panose="030F0702030302020204" pitchFamily="66" charset="0"/>
                </a:endParaRPr>
              </a:p>
              <a:p>
                <a:endParaRPr lang="en-GB" dirty="0">
                  <a:latin typeface="Comic Sans MS" panose="030F0702030302020204" pitchFamily="66" charset="0"/>
                </a:endParaRPr>
              </a:p>
              <a:p>
                <a:r>
                  <a:rPr lang="en-GB" dirty="0">
                    <a:latin typeface="Comic Sans MS" panose="030F0702030302020204" pitchFamily="66" charset="0"/>
                  </a:rPr>
                  <a:t>So the letter wheel makes 18 complete revolutions plus a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a:rPr>
                          <m:t>11</m:t>
                        </m:r>
                      </m:num>
                      <m:den>
                        <m:r>
                          <a:rPr lang="en-GB" b="0" i="1" smtClean="0">
                            <a:latin typeface="Cambria Math"/>
                          </a:rPr>
                          <m:t>16</m:t>
                        </m:r>
                      </m:den>
                    </m:f>
                  </m:oMath>
                </a14:m>
                <a:r>
                  <a:rPr lang="en-GB" dirty="0">
                    <a:latin typeface="Comic Sans MS" panose="030F0702030302020204" pitchFamily="66" charset="0"/>
                  </a:rPr>
                  <a:t> revolution anticlockwise.</a:t>
                </a:r>
              </a:p>
              <a:p>
                <a:endParaRPr lang="en-GB" dirty="0">
                  <a:latin typeface="Comic Sans MS" panose="030F0702030302020204" pitchFamily="66" charset="0"/>
                </a:endParaRPr>
              </a:p>
              <a:p>
                <a:r>
                  <a:rPr lang="en-GB" dirty="0">
                    <a:latin typeface="Comic Sans MS" panose="030F0702030302020204" pitchFamily="66" charset="0"/>
                  </a:rPr>
                  <a:t>Thus the letter G would be at the arrow position.</a:t>
                </a:r>
              </a:p>
            </p:txBody>
          </p:sp>
        </mc:Choice>
        <mc:Fallback xmlns="">
          <p:sp>
            <p:nvSpPr>
              <p:cNvPr id="99" name="TextBox 98"/>
              <p:cNvSpPr txBox="1">
                <a:spLocks noRot="1" noChangeAspect="1" noMove="1" noResize="1" noEditPoints="1" noAdjustHandles="1" noChangeArrowheads="1" noChangeShapeType="1" noTextEdit="1"/>
              </p:cNvSpPr>
              <p:nvPr/>
            </p:nvSpPr>
            <p:spPr>
              <a:xfrm>
                <a:off x="163770" y="2822584"/>
                <a:ext cx="2379855" cy="3498586"/>
              </a:xfrm>
              <a:prstGeom prst="rect">
                <a:avLst/>
              </a:prstGeom>
              <a:blipFill rotWithShape="1">
                <a:blip r:embed="rId3"/>
                <a:stretch>
                  <a:fillRect l="-2308" r="-513" b="-1916"/>
                </a:stretch>
              </a:blipFill>
            </p:spPr>
            <p:txBody>
              <a:bodyPr/>
              <a:lstStyle/>
              <a:p>
                <a:r>
                  <a:rPr lang="en-GB">
                    <a:noFill/>
                  </a:rPr>
                  <a:t> </a:t>
                </a:r>
              </a:p>
            </p:txBody>
          </p:sp>
        </mc:Fallback>
      </mc:AlternateContent>
      <p:sp>
        <p:nvSpPr>
          <p:cNvPr id="115" name="TextBox 114"/>
          <p:cNvSpPr txBox="1"/>
          <p:nvPr/>
        </p:nvSpPr>
        <p:spPr>
          <a:xfrm>
            <a:off x="8169053" y="0"/>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SIC_39</a:t>
            </a:r>
          </a:p>
        </p:txBody>
      </p:sp>
      <p:sp>
        <p:nvSpPr>
          <p:cNvPr id="114" name="Oval 113"/>
          <p:cNvSpPr>
            <a:spLocks noChangeAspect="1"/>
          </p:cNvSpPr>
          <p:nvPr/>
        </p:nvSpPr>
        <p:spPr>
          <a:xfrm>
            <a:off x="2729191" y="3562416"/>
            <a:ext cx="1035574" cy="1035574"/>
          </a:xfrm>
          <a:prstGeom prst="ellipse">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3" name="Group 52"/>
          <p:cNvGrpSpPr/>
          <p:nvPr/>
        </p:nvGrpSpPr>
        <p:grpSpPr>
          <a:xfrm>
            <a:off x="3524362" y="3926160"/>
            <a:ext cx="1870836" cy="1870836"/>
            <a:chOff x="2552700" y="1409700"/>
            <a:chExt cx="4038600" cy="4038600"/>
          </a:xfrm>
        </p:grpSpPr>
        <p:sp>
          <p:nvSpPr>
            <p:cNvPr id="54" name="Pie 53"/>
            <p:cNvSpPr/>
            <p:nvPr/>
          </p:nvSpPr>
          <p:spPr>
            <a:xfrm>
              <a:off x="2667000" y="1524000"/>
              <a:ext cx="3810000" cy="3810000"/>
            </a:xfrm>
            <a:prstGeom prst="pie">
              <a:avLst>
                <a:gd name="adj1" fmla="val 12298"/>
                <a:gd name="adj2" fmla="val 5412384"/>
              </a:avLst>
            </a:prstGeom>
            <a:solidFill>
              <a:srgbClr val="FFFF66"/>
            </a:solidFill>
            <a:ln w="38100">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5" name="Pie 54"/>
            <p:cNvSpPr/>
            <p:nvPr/>
          </p:nvSpPr>
          <p:spPr>
            <a:xfrm rot="10800000">
              <a:off x="2667001" y="1524000"/>
              <a:ext cx="3810000" cy="3810000"/>
            </a:xfrm>
            <a:prstGeom prst="pie">
              <a:avLst>
                <a:gd name="adj1" fmla="val 12298"/>
                <a:gd name="adj2" fmla="val 5412384"/>
              </a:avLst>
            </a:prstGeom>
            <a:solidFill>
              <a:srgbClr val="FFFF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6" name="Pie 55"/>
            <p:cNvSpPr/>
            <p:nvPr/>
          </p:nvSpPr>
          <p:spPr>
            <a:xfrm rot="10800000">
              <a:off x="2667001"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7" name="Pie 56"/>
            <p:cNvSpPr/>
            <p:nvPr/>
          </p:nvSpPr>
          <p:spPr>
            <a:xfrm>
              <a:off x="2667000" y="1524000"/>
              <a:ext cx="3810000" cy="3810000"/>
            </a:xfrm>
            <a:prstGeom prst="pie">
              <a:avLst>
                <a:gd name="adj1" fmla="val 5412457"/>
                <a:gd name="adj2" fmla="val 10786778"/>
              </a:avLst>
            </a:prstGeom>
            <a:solidFill>
              <a:srgbClr val="FF99FF"/>
            </a:solidFill>
            <a:ln w="38100">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58" name="Straight Connector 57"/>
            <p:cNvCxnSpPr>
              <a:stCxn id="63" idx="0"/>
              <a:endCxn id="63" idx="4"/>
            </p:cNvCxnSpPr>
            <p:nvPr/>
          </p:nvCxnSpPr>
          <p:spPr>
            <a:xfrm>
              <a:off x="4572000" y="14097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63" idx="2"/>
              <a:endCxn id="63" idx="6"/>
            </p:cNvCxnSpPr>
            <p:nvPr/>
          </p:nvCxnSpPr>
          <p:spPr>
            <a:xfrm>
              <a:off x="2552700" y="3429000"/>
              <a:ext cx="403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63" idx="1"/>
              <a:endCxn id="63" idx="5"/>
            </p:cNvCxnSpPr>
            <p:nvPr/>
          </p:nvCxnSpPr>
          <p:spPr>
            <a:xfrm>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3" idx="7"/>
              <a:endCxn id="63" idx="3"/>
            </p:cNvCxnSpPr>
            <p:nvPr/>
          </p:nvCxnSpPr>
          <p:spPr>
            <a:xfrm flipH="1">
              <a:off x="3144139" y="2001139"/>
              <a:ext cx="2855722" cy="285572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924300" y="2781300"/>
              <a:ext cx="1295400" cy="1295400"/>
            </a:xfrm>
            <a:prstGeom prst="ellipse">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Oval 62"/>
            <p:cNvSpPr/>
            <p:nvPr/>
          </p:nvSpPr>
          <p:spPr>
            <a:xfrm>
              <a:off x="2552700" y="1409700"/>
              <a:ext cx="4038600" cy="4038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Oval 63"/>
            <p:cNvSpPr/>
            <p:nvPr/>
          </p:nvSpPr>
          <p:spPr>
            <a:xfrm>
              <a:off x="4533900" y="3390900"/>
              <a:ext cx="76200" cy="7620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Oval 64"/>
            <p:cNvSpPr/>
            <p:nvPr/>
          </p:nvSpPr>
          <p:spPr>
            <a:xfrm>
              <a:off x="2609850" y="1466850"/>
              <a:ext cx="3924300" cy="39243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Oval 65"/>
            <p:cNvSpPr/>
            <p:nvPr/>
          </p:nvSpPr>
          <p:spPr>
            <a:xfrm>
              <a:off x="2628900" y="1485900"/>
              <a:ext cx="3886200" cy="3886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Oval 66"/>
            <p:cNvSpPr>
              <a:spLocks noChangeAspect="1"/>
            </p:cNvSpPr>
            <p:nvPr/>
          </p:nvSpPr>
          <p:spPr>
            <a:xfrm>
              <a:off x="4724403" y="5026495"/>
              <a:ext cx="155105" cy="155105"/>
            </a:xfrm>
            <a:prstGeom prst="ellipse">
              <a:avLst/>
            </a:prstGeom>
            <a:solidFill>
              <a:schemeClr val="accent2"/>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09" name="Oval 108"/>
          <p:cNvSpPr>
            <a:spLocks noChangeAspect="1"/>
          </p:cNvSpPr>
          <p:nvPr/>
        </p:nvSpPr>
        <p:spPr>
          <a:xfrm>
            <a:off x="3510712" y="3893553"/>
            <a:ext cx="1936907" cy="1936907"/>
          </a:xfrm>
          <a:prstGeom prst="ellipse">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6" name="Group 35"/>
          <p:cNvGrpSpPr>
            <a:grpSpLocks noChangeAspect="1"/>
          </p:cNvGrpSpPr>
          <p:nvPr/>
        </p:nvGrpSpPr>
        <p:grpSpPr>
          <a:xfrm>
            <a:off x="5268955" y="4794121"/>
            <a:ext cx="1393197" cy="1393197"/>
            <a:chOff x="2552703" y="1409703"/>
            <a:chExt cx="3998212" cy="3998212"/>
          </a:xfrm>
        </p:grpSpPr>
        <p:sp>
          <p:nvSpPr>
            <p:cNvPr id="37" name="Pie 36"/>
            <p:cNvSpPr/>
            <p:nvPr/>
          </p:nvSpPr>
          <p:spPr>
            <a:xfrm>
              <a:off x="2667000" y="1524000"/>
              <a:ext cx="3810000" cy="3810000"/>
            </a:xfrm>
            <a:prstGeom prst="pie">
              <a:avLst>
                <a:gd name="adj1" fmla="val 12298"/>
                <a:gd name="adj2" fmla="val 5412384"/>
              </a:avLst>
            </a:prstGeom>
            <a:solidFill>
              <a:srgbClr val="FFFF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8" name="Pie 37"/>
            <p:cNvSpPr/>
            <p:nvPr/>
          </p:nvSpPr>
          <p:spPr>
            <a:xfrm rot="10800000">
              <a:off x="2667001" y="1524000"/>
              <a:ext cx="3810000" cy="3810000"/>
            </a:xfrm>
            <a:prstGeom prst="pie">
              <a:avLst>
                <a:gd name="adj1" fmla="val 12298"/>
                <a:gd name="adj2" fmla="val 5412384"/>
              </a:avLst>
            </a:prstGeom>
            <a:solidFill>
              <a:srgbClr val="FFFF66"/>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9" name="Pie 38"/>
            <p:cNvSpPr/>
            <p:nvPr/>
          </p:nvSpPr>
          <p:spPr>
            <a:xfrm rot="10800000">
              <a:off x="2667002" y="1506958"/>
              <a:ext cx="3810001" cy="3810001"/>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0" name="Pie 39"/>
            <p:cNvSpPr/>
            <p:nvPr/>
          </p:nvSpPr>
          <p:spPr>
            <a:xfrm>
              <a:off x="2667000" y="1524000"/>
              <a:ext cx="3810000" cy="3810000"/>
            </a:xfrm>
            <a:prstGeom prst="pie">
              <a:avLst>
                <a:gd name="adj1" fmla="val 5412457"/>
                <a:gd name="adj2" fmla="val 10786778"/>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cxnSp>
          <p:nvCxnSpPr>
            <p:cNvPr id="41" name="Straight Connector 40"/>
            <p:cNvCxnSpPr>
              <a:stCxn id="49" idx="0"/>
              <a:endCxn id="46" idx="4"/>
            </p:cNvCxnSpPr>
            <p:nvPr/>
          </p:nvCxnSpPr>
          <p:spPr>
            <a:xfrm flipH="1">
              <a:off x="4551810" y="1485899"/>
              <a:ext cx="20189" cy="39220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50" idx="2"/>
              <a:endCxn id="46" idx="6"/>
            </p:cNvCxnSpPr>
            <p:nvPr/>
          </p:nvCxnSpPr>
          <p:spPr>
            <a:xfrm flipV="1">
              <a:off x="2676524" y="3408810"/>
              <a:ext cx="3874391" cy="20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50" idx="1"/>
              <a:endCxn id="46" idx="5"/>
            </p:cNvCxnSpPr>
            <p:nvPr/>
          </p:nvCxnSpPr>
          <p:spPr>
            <a:xfrm>
              <a:off x="3231695" y="2088695"/>
              <a:ext cx="2733696" cy="27336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46" idx="7"/>
              <a:endCxn id="46" idx="3"/>
            </p:cNvCxnSpPr>
            <p:nvPr/>
          </p:nvCxnSpPr>
          <p:spPr>
            <a:xfrm flipH="1">
              <a:off x="3138228" y="1995228"/>
              <a:ext cx="2827163" cy="28271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3924300" y="2781300"/>
              <a:ext cx="1295400" cy="1295400"/>
            </a:xfrm>
            <a:prstGeom prst="ellipse">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 name="Oval 45"/>
            <p:cNvSpPr>
              <a:spLocks noChangeAspect="1"/>
            </p:cNvSpPr>
            <p:nvPr/>
          </p:nvSpPr>
          <p:spPr>
            <a:xfrm>
              <a:off x="2552703" y="1409703"/>
              <a:ext cx="3998212" cy="3998212"/>
            </a:xfrm>
            <a:prstGeom prst="ellipse">
              <a:avLst/>
            </a:prstGeom>
            <a:no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Oval 46"/>
            <p:cNvSpPr/>
            <p:nvPr/>
          </p:nvSpPr>
          <p:spPr>
            <a:xfrm>
              <a:off x="4533900" y="3390900"/>
              <a:ext cx="76200" cy="76200"/>
            </a:xfrm>
            <a:prstGeom prst="ellipse">
              <a:avLst/>
            </a:prstGeom>
            <a:solidFill>
              <a:schemeClr val="tx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 name="Oval 47"/>
            <p:cNvSpPr/>
            <p:nvPr/>
          </p:nvSpPr>
          <p:spPr>
            <a:xfrm>
              <a:off x="2609850" y="1466850"/>
              <a:ext cx="3924300" cy="39243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Oval 48"/>
            <p:cNvSpPr/>
            <p:nvPr/>
          </p:nvSpPr>
          <p:spPr>
            <a:xfrm>
              <a:off x="2628900" y="1485900"/>
              <a:ext cx="3886200" cy="38862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Oval 49"/>
            <p:cNvSpPr>
              <a:spLocks noChangeAspect="1"/>
            </p:cNvSpPr>
            <p:nvPr/>
          </p:nvSpPr>
          <p:spPr>
            <a:xfrm>
              <a:off x="2676524" y="1533524"/>
              <a:ext cx="3790951" cy="3790951"/>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 name="Oval 50"/>
            <p:cNvSpPr/>
            <p:nvPr/>
          </p:nvSpPr>
          <p:spPr>
            <a:xfrm>
              <a:off x="4724400" y="4953000"/>
              <a:ext cx="172339" cy="172339"/>
            </a:xfrm>
            <a:prstGeom prst="ellipse">
              <a:avLst/>
            </a:prstGeom>
            <a:solidFill>
              <a:schemeClr val="accent2"/>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3180346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9">
                                            <p:txEl>
                                              <p:pRg st="0" end="0"/>
                                            </p:txEl>
                                          </p:spTgt>
                                        </p:tgtEl>
                                        <p:attrNameLst>
                                          <p:attrName>style.visibility</p:attrName>
                                        </p:attrNameLst>
                                      </p:cBhvr>
                                      <p:to>
                                        <p:strVal val="visible"/>
                                      </p:to>
                                    </p:set>
                                    <p:animEffect transition="in" filter="fade">
                                      <p:cBhvr>
                                        <p:cTn id="7" dur="500"/>
                                        <p:tgtEl>
                                          <p:spTgt spid="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9">
                                            <p:txEl>
                                              <p:pRg st="2" end="2"/>
                                            </p:txEl>
                                          </p:spTgt>
                                        </p:tgtEl>
                                        <p:attrNameLst>
                                          <p:attrName>style.visibility</p:attrName>
                                        </p:attrNameLst>
                                      </p:cBhvr>
                                      <p:to>
                                        <p:strVal val="visible"/>
                                      </p:to>
                                    </p:set>
                                    <p:animEffect transition="in" filter="fade">
                                      <p:cBhvr>
                                        <p:cTn id="12" dur="500"/>
                                        <p:tgtEl>
                                          <p:spTgt spid="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9">
                                            <p:txEl>
                                              <p:pRg st="4" end="4"/>
                                            </p:txEl>
                                          </p:spTgt>
                                        </p:tgtEl>
                                        <p:attrNameLst>
                                          <p:attrName>style.visibility</p:attrName>
                                        </p:attrNameLst>
                                      </p:cBhvr>
                                      <p:to>
                                        <p:strVal val="visible"/>
                                      </p:to>
                                    </p:set>
                                    <p:animEffect transition="in" filter="fade">
                                      <p:cBhvr>
                                        <p:cTn id="17" dur="500"/>
                                        <p:tgtEl>
                                          <p:spTgt spid="99">
                                            <p:txEl>
                                              <p:pRg st="4" end="4"/>
                                            </p:txEl>
                                          </p:spTgt>
                                        </p:tgtEl>
                                      </p:cBhvr>
                                    </p:animEffect>
                                  </p:childTnLst>
                                </p:cTn>
                              </p:par>
                            </p:childTnLst>
                          </p:cTn>
                        </p:par>
                        <p:par>
                          <p:cTn id="18" fill="hold">
                            <p:stCondLst>
                              <p:cond delay="500"/>
                            </p:stCondLst>
                            <p:childTnLst>
                              <p:par>
                                <p:cTn id="19" presetID="8" presetClass="emph" presetSubtype="0" fill="hold" nodeType="afterEffect">
                                  <p:stCondLst>
                                    <p:cond delay="0"/>
                                  </p:stCondLst>
                                  <p:childTnLst>
                                    <p:animRot by="-14850000">
                                      <p:cBhvr>
                                        <p:cTn id="20"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050144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2346</TotalTime>
  <Words>2976</Words>
  <Application>Microsoft Office PowerPoint</Application>
  <PresentationFormat>On-screen Show (4:3)</PresentationFormat>
  <Paragraphs>830</Paragraphs>
  <Slides>37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Bradley Hand ITC</vt:lpstr>
      <vt:lpstr>Calibri</vt:lpstr>
      <vt:lpstr>Cambria Math</vt:lpstr>
      <vt:lpstr>Comic Sans MS</vt:lpstr>
      <vt:lpstr>Office Theme</vt:lpstr>
      <vt:lpstr>Letter Wheel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Note to Teacher -1</vt:lpstr>
      <vt:lpstr>Note to Teacher -2</vt:lpstr>
      <vt:lpstr>Note to Teacher -3</vt:lpstr>
      <vt:lpstr>RESOURCES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dc:creator>
  <cp:lastModifiedBy>John Burke</cp:lastModifiedBy>
  <cp:revision>73</cp:revision>
  <cp:lastPrinted>2016-01-01T19:24:24Z</cp:lastPrinted>
  <dcterms:created xsi:type="dcterms:W3CDTF">2015-12-28T20:15:48Z</dcterms:created>
  <dcterms:modified xsi:type="dcterms:W3CDTF">2020-08-05T20:36:06Z</dcterms:modified>
</cp:coreProperties>
</file>